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1"/>
  </p:handoutMasterIdLst>
  <p:sldIdLst>
    <p:sldId id="256" r:id="rId2"/>
    <p:sldId id="262" r:id="rId3"/>
    <p:sldId id="294" r:id="rId4"/>
    <p:sldId id="263" r:id="rId5"/>
    <p:sldId id="259" r:id="rId6"/>
    <p:sldId id="281" r:id="rId7"/>
    <p:sldId id="285" r:id="rId8"/>
    <p:sldId id="286" r:id="rId9"/>
    <p:sldId id="260" r:id="rId10"/>
    <p:sldId id="282" r:id="rId11"/>
    <p:sldId id="257" r:id="rId12"/>
    <p:sldId id="287" r:id="rId13"/>
    <p:sldId id="288" r:id="rId14"/>
    <p:sldId id="295" r:id="rId15"/>
    <p:sldId id="293" r:id="rId16"/>
    <p:sldId id="258" r:id="rId17"/>
    <p:sldId id="289" r:id="rId18"/>
    <p:sldId id="275" r:id="rId19"/>
    <p:sldId id="271" r:id="rId20"/>
    <p:sldId id="283" r:id="rId21"/>
    <p:sldId id="290" r:id="rId22"/>
    <p:sldId id="291" r:id="rId23"/>
    <p:sldId id="264" r:id="rId24"/>
    <p:sldId id="261" r:id="rId25"/>
    <p:sldId id="292" r:id="rId26"/>
    <p:sldId id="265" r:id="rId27"/>
    <p:sldId id="270" r:id="rId28"/>
    <p:sldId id="280" r:id="rId29"/>
    <p:sldId id="28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0F34"/>
    <a:srgbClr val="333333"/>
    <a:srgbClr val="D8AF7A"/>
    <a:srgbClr val="FFA84A"/>
    <a:srgbClr val="DAB5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30" autoAdjust="0"/>
    <p:restoredTop sz="94660"/>
  </p:normalViewPr>
  <p:slideViewPr>
    <p:cSldViewPr snapToGrid="0">
      <p:cViewPr varScale="1">
        <p:scale>
          <a:sx n="114" d="100"/>
          <a:sy n="114" d="100"/>
        </p:scale>
        <p:origin x="624" y="102"/>
      </p:cViewPr>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570B34-5443-4C27-BB14-25D147F42D15}" type="datetimeFigureOut">
              <a:rPr lang="en-US" smtClean="0"/>
              <a:t>3/21/2019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08506A-C774-4479-8018-92EB04538251}" type="slidenum">
              <a:rPr lang="en-US" smtClean="0"/>
              <a:t>‹#›</a:t>
            </a:fld>
            <a:endParaRPr lang="en-US"/>
          </a:p>
        </p:txBody>
      </p:sp>
    </p:spTree>
    <p:extLst>
      <p:ext uri="{BB962C8B-B14F-4D97-AF65-F5344CB8AC3E}">
        <p14:creationId xmlns:p14="http://schemas.microsoft.com/office/powerpoint/2010/main" val="378935195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4158" y="1810145"/>
            <a:ext cx="9144000" cy="2138526"/>
          </a:xfrm>
        </p:spPr>
        <p:txBody>
          <a:bodyPr anchor="b"/>
          <a:lstStyle>
            <a:lvl1pPr algn="l">
              <a:defRPr sz="6000" b="0" i="0">
                <a:solidFill>
                  <a:srgbClr val="333333"/>
                </a:solidFill>
                <a:latin typeface="+mj-lt"/>
              </a:defRPr>
            </a:lvl1pPr>
          </a:lstStyle>
          <a:p>
            <a:r>
              <a:rPr lang="en-US" dirty="0"/>
              <a:t>Click to edit Master title style</a:t>
            </a:r>
          </a:p>
        </p:txBody>
      </p:sp>
      <p:sp>
        <p:nvSpPr>
          <p:cNvPr id="3" name="Subtitle 2"/>
          <p:cNvSpPr>
            <a:spLocks noGrp="1"/>
          </p:cNvSpPr>
          <p:nvPr>
            <p:ph type="subTitle" idx="1"/>
          </p:nvPr>
        </p:nvSpPr>
        <p:spPr>
          <a:xfrm>
            <a:off x="604158" y="4144695"/>
            <a:ext cx="7396842" cy="1655762"/>
          </a:xfrm>
        </p:spPr>
        <p:txBody>
          <a:bodyPr/>
          <a:lstStyle>
            <a:lvl1pPr marL="0" indent="0" algn="l">
              <a:buNone/>
              <a:defRPr sz="2400" b="0" i="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F65AE80D-536A-4836-AD67-A7A24DEBF27C}" type="datetimeFigureOut">
              <a:rPr lang="en-US" smtClean="0"/>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95200-D3CF-4B0F-BBBB-7D483CB81E6E}" type="slidenum">
              <a:rPr lang="en-US" smtClean="0"/>
              <a:t>‹#›</a:t>
            </a:fld>
            <a:endParaRPr lang="en-US"/>
          </a:p>
        </p:txBody>
      </p:sp>
      <p:sp>
        <p:nvSpPr>
          <p:cNvPr id="9" name="Rectangle 8">
            <a:extLst>
              <a:ext uri="{FF2B5EF4-FFF2-40B4-BE49-F238E27FC236}">
                <a16:creationId xmlns:a16="http://schemas.microsoft.com/office/drawing/2014/main" id="{F68E371C-281A-4F16-BDC6-8CFE9A26B39A}"/>
              </a:ext>
            </a:extLst>
          </p:cNvPr>
          <p:cNvSpPr/>
          <p:nvPr userDrawn="1"/>
        </p:nvSpPr>
        <p:spPr>
          <a:xfrm>
            <a:off x="0" y="-1"/>
            <a:ext cx="12192000" cy="735497"/>
          </a:xfrm>
          <a:prstGeom prst="rect">
            <a:avLst/>
          </a:prstGeom>
          <a:solidFill>
            <a:srgbClr val="BE0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1499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499" y="1371599"/>
            <a:ext cx="4200526" cy="1072469"/>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843869"/>
            <a:ext cx="6540726" cy="526483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71499" y="2691719"/>
            <a:ext cx="4200526" cy="341698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F65AE80D-536A-4836-AD67-A7A24DEBF27C}" type="datetimeFigureOut">
              <a:rPr lang="en-US" smtClean="0"/>
              <a:t>3/21/2019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A95200-D3CF-4B0F-BBBB-7D483CB81E6E}" type="slidenum">
              <a:rPr lang="en-US" smtClean="0"/>
              <a:t>‹#›</a:t>
            </a:fld>
            <a:endParaRPr lang="en-US"/>
          </a:p>
        </p:txBody>
      </p:sp>
    </p:spTree>
    <p:extLst>
      <p:ext uri="{BB962C8B-B14F-4D97-AF65-F5344CB8AC3E}">
        <p14:creationId xmlns:p14="http://schemas.microsoft.com/office/powerpoint/2010/main" val="3246931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8844" y="1387928"/>
            <a:ext cx="4233182" cy="1012371"/>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702130"/>
            <a:ext cx="6172200" cy="537119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538844" y="2514600"/>
            <a:ext cx="4233182" cy="353400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65AE80D-536A-4836-AD67-A7A24DEBF27C}" type="datetimeFigureOut">
              <a:rPr lang="en-US" smtClean="0"/>
              <a:t>3/21/2019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A95200-D3CF-4B0F-BBBB-7D483CB81E6E}" type="slidenum">
              <a:rPr lang="en-US" smtClean="0"/>
              <a:t>‹#›</a:t>
            </a:fld>
            <a:endParaRPr lang="en-US"/>
          </a:p>
        </p:txBody>
      </p:sp>
    </p:spTree>
    <p:extLst>
      <p:ext uri="{BB962C8B-B14F-4D97-AF65-F5344CB8AC3E}">
        <p14:creationId xmlns:p14="http://schemas.microsoft.com/office/powerpoint/2010/main" val="1844372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845129" y="277586"/>
            <a:ext cx="9508672" cy="1077685"/>
          </a:xfrm>
        </p:spPr>
        <p:txBody>
          <a:bodyPr/>
          <a:lstStyle/>
          <a:p>
            <a:r>
              <a:rPr lang="en-US" dirty="0"/>
              <a:t>Click to edit Master title style</a:t>
            </a:r>
          </a:p>
        </p:txBody>
      </p:sp>
      <p:sp>
        <p:nvSpPr>
          <p:cNvPr id="3" name="Vertical Text Placeholder 2"/>
          <p:cNvSpPr>
            <a:spLocks noGrp="1"/>
          </p:cNvSpPr>
          <p:nvPr>
            <p:ph type="body" orient="vert" idx="1"/>
          </p:nvPr>
        </p:nvSpPr>
        <p:spPr>
          <a:xfrm>
            <a:off x="620486" y="1518557"/>
            <a:ext cx="10733314" cy="465840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5AE80D-536A-4836-AD67-A7A24DEBF27C}" type="datetimeFigureOut">
              <a:rPr lang="en-US" smtClean="0"/>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95200-D3CF-4B0F-BBBB-7D483CB81E6E}" type="slidenum">
              <a:rPr lang="en-US" smtClean="0"/>
              <a:t>‹#›</a:t>
            </a:fld>
            <a:endParaRPr lang="en-US"/>
          </a:p>
        </p:txBody>
      </p:sp>
    </p:spTree>
    <p:extLst>
      <p:ext uri="{BB962C8B-B14F-4D97-AF65-F5344CB8AC3E}">
        <p14:creationId xmlns:p14="http://schemas.microsoft.com/office/powerpoint/2010/main" val="2806266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861457" y="365125"/>
            <a:ext cx="6711042"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5AE80D-536A-4836-AD67-A7A24DEBF27C}" type="datetimeFigureOut">
              <a:rPr lang="en-US" smtClean="0"/>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95200-D3CF-4B0F-BBBB-7D483CB81E6E}" type="slidenum">
              <a:rPr lang="en-US" smtClean="0"/>
              <a:t>‹#›</a:t>
            </a:fld>
            <a:endParaRPr lang="en-US"/>
          </a:p>
        </p:txBody>
      </p:sp>
    </p:spTree>
    <p:extLst>
      <p:ext uri="{BB962C8B-B14F-4D97-AF65-F5344CB8AC3E}">
        <p14:creationId xmlns:p14="http://schemas.microsoft.com/office/powerpoint/2010/main" val="1008312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4158" y="1810145"/>
            <a:ext cx="9144000" cy="2138526"/>
          </a:xfrm>
        </p:spPr>
        <p:txBody>
          <a:bodyPr anchor="b"/>
          <a:lstStyle>
            <a:lvl1pPr algn="l">
              <a:defRPr sz="6000" b="0" i="0">
                <a:solidFill>
                  <a:srgbClr val="333333"/>
                </a:solidFill>
                <a:latin typeface="Helvetica" pitchFamily="34" charset="0"/>
              </a:defRPr>
            </a:lvl1pPr>
          </a:lstStyle>
          <a:p>
            <a:r>
              <a:rPr lang="en-US" dirty="0"/>
              <a:t>Click to edit Master title style</a:t>
            </a:r>
          </a:p>
        </p:txBody>
      </p:sp>
      <p:sp>
        <p:nvSpPr>
          <p:cNvPr id="3" name="Subtitle 2"/>
          <p:cNvSpPr>
            <a:spLocks noGrp="1"/>
          </p:cNvSpPr>
          <p:nvPr>
            <p:ph type="subTitle" idx="1"/>
          </p:nvPr>
        </p:nvSpPr>
        <p:spPr>
          <a:xfrm>
            <a:off x="604158" y="4144695"/>
            <a:ext cx="7396842" cy="1655762"/>
          </a:xfrm>
        </p:spPr>
        <p:txBody>
          <a:bodyPr/>
          <a:lstStyle>
            <a:lvl1pPr marL="0" indent="0" algn="l">
              <a:buNone/>
              <a:defRPr sz="2400" b="0" i="0">
                <a:solidFill>
                  <a:srgbClr val="333333"/>
                </a:solidFill>
                <a:latin typeface="Helvetica"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F65AE80D-536A-4836-AD67-A7A24DEBF27C}" type="datetimeFigureOut">
              <a:rPr lang="en-US" smtClean="0"/>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95200-D3CF-4B0F-BBBB-7D483CB81E6E}" type="slidenum">
              <a:rPr lang="en-US" smtClean="0"/>
              <a:t>‹#›</a:t>
            </a:fld>
            <a:endParaRPr lang="en-US"/>
          </a:p>
        </p:txBody>
      </p:sp>
      <p:sp>
        <p:nvSpPr>
          <p:cNvPr id="9" name="Rectangle 8">
            <a:extLst>
              <a:ext uri="{FF2B5EF4-FFF2-40B4-BE49-F238E27FC236}">
                <a16:creationId xmlns:a16="http://schemas.microsoft.com/office/drawing/2014/main" id="{CA751852-88D9-4687-9858-7D11DDEE288A}"/>
              </a:ext>
            </a:extLst>
          </p:cNvPr>
          <p:cNvSpPr/>
          <p:nvPr userDrawn="1"/>
        </p:nvSpPr>
        <p:spPr>
          <a:xfrm>
            <a:off x="0" y="-1"/>
            <a:ext cx="12192000" cy="735497"/>
          </a:xfrm>
          <a:prstGeom prst="rect">
            <a:avLst/>
          </a:prstGeom>
          <a:solidFill>
            <a:srgbClr val="BE0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1042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2071D-8DBB-48DF-9FB5-D852833EB775}"/>
              </a:ext>
            </a:extLst>
          </p:cNvPr>
          <p:cNvSpPr>
            <a:spLocks noGrp="1"/>
          </p:cNvSpPr>
          <p:nvPr>
            <p:ph type="title"/>
          </p:nvPr>
        </p:nvSpPr>
        <p:spPr>
          <a:xfrm>
            <a:off x="838200" y="623301"/>
            <a:ext cx="9690101" cy="988598"/>
          </a:xfrm>
        </p:spPr>
        <p:txBody>
          <a:bodyPr/>
          <a:lstStyle/>
          <a:p>
            <a:r>
              <a:rPr lang="en-US" dirty="0"/>
              <a:t>Click to edit Master title style</a:t>
            </a:r>
          </a:p>
        </p:txBody>
      </p:sp>
      <p:pic>
        <p:nvPicPr>
          <p:cNvPr id="7" name="Picture 6">
            <a:extLst>
              <a:ext uri="{FF2B5EF4-FFF2-40B4-BE49-F238E27FC236}">
                <a16:creationId xmlns:a16="http://schemas.microsoft.com/office/drawing/2014/main" id="{1171AFDC-8A8D-409C-8908-FFE0512D087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196656" y="5995358"/>
            <a:ext cx="644240" cy="556251"/>
          </a:xfrm>
          <a:prstGeom prst="rect">
            <a:avLst/>
          </a:prstGeom>
        </p:spPr>
      </p:pic>
      <p:sp>
        <p:nvSpPr>
          <p:cNvPr id="9" name="Text Placeholder 8">
            <a:extLst>
              <a:ext uri="{FF2B5EF4-FFF2-40B4-BE49-F238E27FC236}">
                <a16:creationId xmlns:a16="http://schemas.microsoft.com/office/drawing/2014/main" id="{E8BF0B6B-17A3-4662-8ACC-06AE139931D4}"/>
              </a:ext>
            </a:extLst>
          </p:cNvPr>
          <p:cNvSpPr>
            <a:spLocks noGrp="1"/>
          </p:cNvSpPr>
          <p:nvPr>
            <p:ph type="body" sz="quarter" idx="10"/>
          </p:nvPr>
        </p:nvSpPr>
        <p:spPr>
          <a:xfrm>
            <a:off x="838200" y="3467100"/>
            <a:ext cx="9690100" cy="27559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a:extLst>
              <a:ext uri="{FF2B5EF4-FFF2-40B4-BE49-F238E27FC236}">
                <a16:creationId xmlns:a16="http://schemas.microsoft.com/office/drawing/2014/main" id="{17A928CE-5507-4B9D-AFBA-A40728677704}"/>
              </a:ext>
            </a:extLst>
          </p:cNvPr>
          <p:cNvSpPr>
            <a:spLocks noGrp="1"/>
          </p:cNvSpPr>
          <p:nvPr>
            <p:ph type="pic" sz="quarter" idx="11" hasCustomPrompt="1"/>
          </p:nvPr>
        </p:nvSpPr>
        <p:spPr>
          <a:xfrm>
            <a:off x="2489200" y="1219200"/>
            <a:ext cx="6388100" cy="1663700"/>
          </a:xfrm>
        </p:spPr>
        <p:txBody>
          <a:bodyPr/>
          <a:lstStyle>
            <a:lvl1pPr>
              <a:defRPr/>
            </a:lvl1pPr>
          </a:lstStyle>
          <a:p>
            <a:r>
              <a:rPr lang="en-US" dirty="0"/>
              <a:t>Logo</a:t>
            </a:r>
          </a:p>
        </p:txBody>
      </p:sp>
      <p:sp>
        <p:nvSpPr>
          <p:cNvPr id="10" name="Rectangle 9">
            <a:extLst>
              <a:ext uri="{FF2B5EF4-FFF2-40B4-BE49-F238E27FC236}">
                <a16:creationId xmlns:a16="http://schemas.microsoft.com/office/drawing/2014/main" id="{69D24F46-C46B-4B47-9303-190A5CC03AB9}"/>
              </a:ext>
            </a:extLst>
          </p:cNvPr>
          <p:cNvSpPr/>
          <p:nvPr userDrawn="1"/>
        </p:nvSpPr>
        <p:spPr>
          <a:xfrm>
            <a:off x="0" y="-1"/>
            <a:ext cx="12192000" cy="735497"/>
          </a:xfrm>
          <a:prstGeom prst="rect">
            <a:avLst/>
          </a:prstGeom>
          <a:solidFill>
            <a:srgbClr val="BE0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4535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45128" y="310243"/>
            <a:ext cx="9508671" cy="1012371"/>
          </a:xfrm>
        </p:spPr>
        <p:txBody>
          <a:bodyPr/>
          <a:lstStyle>
            <a:lvl1pPr>
              <a:defRPr b="0" i="0">
                <a:latin typeface="Helvetica" pitchFamily="34" charset="0"/>
              </a:defRPr>
            </a:lvl1pPr>
          </a:lstStyle>
          <a:p>
            <a:r>
              <a:rPr lang="en-US" dirty="0"/>
              <a:t>Click to edit Master title style</a:t>
            </a:r>
          </a:p>
        </p:txBody>
      </p:sp>
      <p:sp>
        <p:nvSpPr>
          <p:cNvPr id="3" name="Content Placeholder 2"/>
          <p:cNvSpPr>
            <a:spLocks noGrp="1"/>
          </p:cNvSpPr>
          <p:nvPr>
            <p:ph idx="1"/>
          </p:nvPr>
        </p:nvSpPr>
        <p:spPr>
          <a:xfrm>
            <a:off x="608714" y="1616529"/>
            <a:ext cx="10745086" cy="43176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5AE80D-536A-4836-AD67-A7A24DEBF27C}" type="datetimeFigureOut">
              <a:rPr lang="en-US" smtClean="0"/>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95200-D3CF-4B0F-BBBB-7D483CB81E6E}" type="slidenum">
              <a:rPr lang="en-US" smtClean="0"/>
              <a:t>‹#›</a:t>
            </a:fld>
            <a:endParaRPr lang="en-US"/>
          </a:p>
        </p:txBody>
      </p:sp>
    </p:spTree>
    <p:extLst>
      <p:ext uri="{BB962C8B-B14F-4D97-AF65-F5344CB8AC3E}">
        <p14:creationId xmlns:p14="http://schemas.microsoft.com/office/powerpoint/2010/main" val="2907413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93723" y="1685244"/>
            <a:ext cx="10743293" cy="1864633"/>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10507" y="3985306"/>
            <a:ext cx="10743293" cy="1500187"/>
          </a:xfrm>
        </p:spPr>
        <p:txBody>
          <a:bodyPr/>
          <a:lstStyle>
            <a:lvl1pPr marL="0" indent="0">
              <a:buNone/>
              <a:defRPr sz="2400">
                <a:solidFill>
                  <a:srgbClr val="33333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F65AE80D-536A-4836-AD67-A7A24DEBF27C}" type="datetimeFigureOut">
              <a:rPr lang="en-US" smtClean="0"/>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95200-D3CF-4B0F-BBBB-7D483CB81E6E}" type="slidenum">
              <a:rPr lang="en-US" smtClean="0"/>
              <a:t>‹#›</a:t>
            </a:fld>
            <a:endParaRPr lang="en-US"/>
          </a:p>
        </p:txBody>
      </p:sp>
    </p:spTree>
    <p:extLst>
      <p:ext uri="{BB962C8B-B14F-4D97-AF65-F5344CB8AC3E}">
        <p14:creationId xmlns:p14="http://schemas.microsoft.com/office/powerpoint/2010/main" val="963876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32214" y="240393"/>
            <a:ext cx="9084129" cy="1033236"/>
          </a:xfrm>
        </p:spPr>
        <p:txBody>
          <a:bodyPr/>
          <a:lstStyle/>
          <a:p>
            <a:r>
              <a:rPr lang="en-US" dirty="0"/>
              <a:t>Click to edit Master title style</a:t>
            </a:r>
          </a:p>
        </p:txBody>
      </p:sp>
      <p:sp>
        <p:nvSpPr>
          <p:cNvPr id="3" name="Content Placeholder 2"/>
          <p:cNvSpPr>
            <a:spLocks noGrp="1"/>
          </p:cNvSpPr>
          <p:nvPr>
            <p:ph sz="half" idx="1"/>
          </p:nvPr>
        </p:nvSpPr>
        <p:spPr>
          <a:xfrm>
            <a:off x="604157" y="1600200"/>
            <a:ext cx="6645729" cy="4572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F65AE80D-536A-4836-AD67-A7A24DEBF27C}" type="datetimeFigureOut">
              <a:rPr lang="en-US" smtClean="0"/>
              <a:t>3/21/2019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A95200-D3CF-4B0F-BBBB-7D483CB81E6E}" type="slidenum">
              <a:rPr lang="en-US" smtClean="0"/>
              <a:t>‹#›</a:t>
            </a:fld>
            <a:endParaRPr lang="en-US"/>
          </a:p>
        </p:txBody>
      </p:sp>
    </p:spTree>
    <p:extLst>
      <p:ext uri="{BB962C8B-B14F-4D97-AF65-F5344CB8AC3E}">
        <p14:creationId xmlns:p14="http://schemas.microsoft.com/office/powerpoint/2010/main" val="1271735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95500" y="277586"/>
            <a:ext cx="9563100" cy="1045029"/>
          </a:xfrm>
        </p:spPr>
        <p:txBody>
          <a:bodyPr/>
          <a:lstStyle/>
          <a:p>
            <a:r>
              <a:rPr lang="en-US"/>
              <a:t>Click to edit Master title style</a:t>
            </a:r>
          </a:p>
        </p:txBody>
      </p:sp>
      <p:sp>
        <p:nvSpPr>
          <p:cNvPr id="3" name="Text Placeholder 2"/>
          <p:cNvSpPr>
            <a:spLocks noGrp="1"/>
          </p:cNvSpPr>
          <p:nvPr>
            <p:ph type="body" idx="1"/>
          </p:nvPr>
        </p:nvSpPr>
        <p:spPr>
          <a:xfrm>
            <a:off x="587830" y="1747157"/>
            <a:ext cx="5409745" cy="76744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587830" y="2617107"/>
            <a:ext cx="5409746" cy="363673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747157"/>
            <a:ext cx="5486400" cy="76744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617108"/>
            <a:ext cx="5486400" cy="363673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F65AE80D-536A-4836-AD67-A7A24DEBF27C}" type="datetimeFigureOut">
              <a:rPr lang="en-US" smtClean="0"/>
              <a:t>3/21/2019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A95200-D3CF-4B0F-BBBB-7D483CB81E6E}" type="slidenum">
              <a:rPr lang="en-US" smtClean="0"/>
              <a:t>‹#›</a:t>
            </a:fld>
            <a:endParaRPr lang="en-US"/>
          </a:p>
        </p:txBody>
      </p:sp>
    </p:spTree>
    <p:extLst>
      <p:ext uri="{BB962C8B-B14F-4D97-AF65-F5344CB8AC3E}">
        <p14:creationId xmlns:p14="http://schemas.microsoft.com/office/powerpoint/2010/main" val="3107236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002971" y="328846"/>
            <a:ext cx="9503229" cy="961111"/>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F65AE80D-536A-4836-AD67-A7A24DEBF27C}" type="datetimeFigureOut">
              <a:rPr lang="en-US" smtClean="0"/>
              <a:t>3/21/2019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A95200-D3CF-4B0F-BBBB-7D483CB81E6E}" type="slidenum">
              <a:rPr lang="en-US" smtClean="0"/>
              <a:t>‹#›</a:t>
            </a:fld>
            <a:endParaRPr lang="en-US"/>
          </a:p>
        </p:txBody>
      </p:sp>
    </p:spTree>
    <p:extLst>
      <p:ext uri="{BB962C8B-B14F-4D97-AF65-F5344CB8AC3E}">
        <p14:creationId xmlns:p14="http://schemas.microsoft.com/office/powerpoint/2010/main" val="2699607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AE80D-536A-4836-AD67-A7A24DEBF27C}" type="datetimeFigureOut">
              <a:rPr lang="en-US" smtClean="0"/>
              <a:t>3/21/2019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A95200-D3CF-4B0F-BBBB-7D483CB81E6E}" type="slidenum">
              <a:rPr lang="en-US" smtClean="0"/>
              <a:t>‹#›</a:t>
            </a:fld>
            <a:endParaRPr lang="en-US"/>
          </a:p>
        </p:txBody>
      </p:sp>
    </p:spTree>
    <p:extLst>
      <p:ext uri="{BB962C8B-B14F-4D97-AF65-F5344CB8AC3E}">
        <p14:creationId xmlns:p14="http://schemas.microsoft.com/office/powerpoint/2010/main" val="147491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94114" y="301360"/>
            <a:ext cx="9840687" cy="97252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8714" y="1551215"/>
            <a:ext cx="11000900" cy="46257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5AE80D-536A-4836-AD67-A7A24DEBF27C}" type="datetimeFigureOut">
              <a:rPr lang="en-US" smtClean="0"/>
              <a:t>3/21/2019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A95200-D3CF-4B0F-BBBB-7D483CB81E6E}" type="slidenum">
              <a:rPr lang="en-US" smtClean="0"/>
              <a:t>‹#›</a:t>
            </a:fld>
            <a:endParaRPr lang="en-US"/>
          </a:p>
        </p:txBody>
      </p:sp>
      <p:pic>
        <p:nvPicPr>
          <p:cNvPr id="9" name="Picture 8"/>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604158" y="301359"/>
            <a:ext cx="1126671" cy="972524"/>
          </a:xfrm>
          <a:prstGeom prst="rect">
            <a:avLst/>
          </a:prstGeom>
        </p:spPr>
      </p:pic>
      <p:sp>
        <p:nvSpPr>
          <p:cNvPr id="13" name="Rectangle 12">
            <a:extLst>
              <a:ext uri="{FF2B5EF4-FFF2-40B4-BE49-F238E27FC236}">
                <a16:creationId xmlns:a16="http://schemas.microsoft.com/office/drawing/2014/main" id="{9EA6F61C-3E21-4DBD-B670-3B76D22155CC}"/>
              </a:ext>
            </a:extLst>
          </p:cNvPr>
          <p:cNvSpPr/>
          <p:nvPr userDrawn="1"/>
        </p:nvSpPr>
        <p:spPr>
          <a:xfrm>
            <a:off x="0" y="-1"/>
            <a:ext cx="12192000" cy="735497"/>
          </a:xfrm>
          <a:prstGeom prst="rect">
            <a:avLst/>
          </a:prstGeom>
          <a:solidFill>
            <a:srgbClr val="BE0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7475341"/>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b="0" i="0" kern="1200">
          <a:solidFill>
            <a:srgbClr val="33333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333333"/>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333333"/>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333333"/>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333333"/>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333333"/>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36306"/>
            <a:ext cx="12192000" cy="2596755"/>
          </a:xfrm>
        </p:spPr>
        <p:txBody>
          <a:bodyPr>
            <a:normAutofit/>
          </a:bodyPr>
          <a:lstStyle/>
          <a:p>
            <a:pPr algn="ctr"/>
            <a:r>
              <a:rPr lang="en-US" sz="4800" b="1" dirty="0"/>
              <a:t>CCIM Institute</a:t>
            </a:r>
            <a:br>
              <a:rPr lang="en-US" sz="4400" dirty="0"/>
            </a:br>
            <a:r>
              <a:rPr lang="en-US" sz="4400" dirty="0"/>
              <a:t>Membership Benefits </a:t>
            </a:r>
            <a:br>
              <a:rPr lang="en-US" sz="4400" dirty="0"/>
            </a:br>
            <a:r>
              <a:rPr lang="en-US" sz="4400" dirty="0"/>
              <a:t>and Affinity Program</a:t>
            </a:r>
          </a:p>
        </p:txBody>
      </p:sp>
      <p:pic>
        <p:nvPicPr>
          <p:cNvPr id="4" name="Picture 3">
            <a:extLst>
              <a:ext uri="{FF2B5EF4-FFF2-40B4-BE49-F238E27FC236}">
                <a16:creationId xmlns:a16="http://schemas.microsoft.com/office/drawing/2014/main" id="{6523AA74-1244-4C49-8A7A-2F8A6F4C0E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0080" y="5629504"/>
            <a:ext cx="3291840" cy="837742"/>
          </a:xfrm>
          <a:prstGeom prst="rect">
            <a:avLst/>
          </a:prstGeom>
        </p:spPr>
      </p:pic>
    </p:spTree>
    <p:extLst>
      <p:ext uri="{BB962C8B-B14F-4D97-AF65-F5344CB8AC3E}">
        <p14:creationId xmlns:p14="http://schemas.microsoft.com/office/powerpoint/2010/main" val="251674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C5AB5E7-68FF-46B7-8181-34A459BC9DFF}"/>
              </a:ext>
            </a:extLst>
          </p:cNvPr>
          <p:cNvSpPr>
            <a:spLocks noGrp="1"/>
          </p:cNvSpPr>
          <p:nvPr>
            <p:ph type="body" sz="quarter" idx="10"/>
          </p:nvPr>
        </p:nvSpPr>
        <p:spPr>
          <a:xfrm>
            <a:off x="843479" y="3142467"/>
            <a:ext cx="9690100" cy="3387541"/>
          </a:xfrm>
        </p:spPr>
        <p:txBody>
          <a:bodyPr>
            <a:normAutofit/>
          </a:bodyPr>
          <a:lstStyle/>
          <a:p>
            <a:pPr marL="0" indent="0">
              <a:buNone/>
            </a:pPr>
            <a:r>
              <a:rPr lang="en-US" sz="2400" b="1" dirty="0">
                <a:solidFill>
                  <a:srgbClr val="BE0F34"/>
                </a:solidFill>
                <a:latin typeface="Arial" panose="020B0604020202020204" pitchFamily="34" charset="0"/>
                <a:cs typeface="Arial" panose="020B0604020202020204" pitchFamily="34" charset="0"/>
              </a:rPr>
              <a:t>FIABCI-USA</a:t>
            </a:r>
          </a:p>
          <a:p>
            <a:r>
              <a:rPr lang="en-US" sz="2400" dirty="0"/>
              <a:t>FIABCI is an international real estate association with members involved in all sectors of the real estate profession, including developers, financial institutions, legal firms, architects and interior designers, appraisers, and more.</a:t>
            </a:r>
          </a:p>
          <a:p>
            <a:r>
              <a:rPr lang="en-US" sz="2400" dirty="0"/>
              <a:t>CCIM members receive $50 discounts on first-time FIABCI-USA memberships.</a:t>
            </a:r>
          </a:p>
        </p:txBody>
      </p:sp>
      <p:pic>
        <p:nvPicPr>
          <p:cNvPr id="4" name="Picture 3">
            <a:extLst>
              <a:ext uri="{FF2B5EF4-FFF2-40B4-BE49-F238E27FC236}">
                <a16:creationId xmlns:a16="http://schemas.microsoft.com/office/drawing/2014/main" id="{686EECBE-D6F0-4233-87C3-9D7DB049689A}"/>
              </a:ext>
            </a:extLst>
          </p:cNvPr>
          <p:cNvPicPr>
            <a:picLocks noChangeAspect="1"/>
          </p:cNvPicPr>
          <p:nvPr/>
        </p:nvPicPr>
        <p:blipFill rotWithShape="1">
          <a:blip r:embed="rId2">
            <a:extLst>
              <a:ext uri="{28A0092B-C50C-407E-A947-70E740481C1C}">
                <a14:useLocalDpi xmlns:a14="http://schemas.microsoft.com/office/drawing/2010/main" val="0"/>
              </a:ext>
            </a:extLst>
          </a:blip>
          <a:srcRect t="7008"/>
          <a:stretch/>
        </p:blipFill>
        <p:spPr>
          <a:xfrm>
            <a:off x="836284" y="785190"/>
            <a:ext cx="3371022" cy="2167007"/>
          </a:xfrm>
          <a:prstGeom prst="rect">
            <a:avLst/>
          </a:prstGeom>
        </p:spPr>
      </p:pic>
    </p:spTree>
    <p:extLst>
      <p:ext uri="{BB962C8B-B14F-4D97-AF65-F5344CB8AC3E}">
        <p14:creationId xmlns:p14="http://schemas.microsoft.com/office/powerpoint/2010/main" val="1417588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53306E0-9753-419E-A19E-5BB62CD0DED0}"/>
              </a:ext>
            </a:extLst>
          </p:cNvPr>
          <p:cNvSpPr>
            <a:spLocks noGrp="1"/>
          </p:cNvSpPr>
          <p:nvPr>
            <p:ph type="body" sz="quarter" idx="10"/>
          </p:nvPr>
        </p:nvSpPr>
        <p:spPr>
          <a:xfrm>
            <a:off x="850181" y="3125149"/>
            <a:ext cx="9690100" cy="2755900"/>
          </a:xfrm>
        </p:spPr>
        <p:txBody>
          <a:bodyPr>
            <a:noAutofit/>
          </a:bodyPr>
          <a:lstStyle/>
          <a:p>
            <a:pPr marL="0" indent="0">
              <a:buNone/>
            </a:pPr>
            <a:r>
              <a:rPr lang="en-US" sz="2400" b="1" dirty="0">
                <a:solidFill>
                  <a:srgbClr val="BE0F34"/>
                </a:solidFill>
                <a:latin typeface="Arial" panose="020B0604020202020204" pitchFamily="34" charset="0"/>
                <a:cs typeface="Arial" panose="020B0604020202020204" pitchFamily="34" charset="0"/>
              </a:rPr>
              <a:t>FUEL</a:t>
            </a:r>
          </a:p>
          <a:p>
            <a:r>
              <a:rPr lang="en-US" sz="2400" dirty="0"/>
              <a:t>FUEL is a state-of-the-art cloud-based technology platform that is powering the next generation of valuation, forecasting, and transactions for CRE brokers, owners, lenders, and appraisers.</a:t>
            </a:r>
          </a:p>
          <a:p>
            <a:r>
              <a:rPr lang="en-US" sz="2400" dirty="0"/>
              <a:t>CCIM Institute members receive a free 30 day trial and 33% discount off of the retail cost.</a:t>
            </a:r>
          </a:p>
        </p:txBody>
      </p:sp>
      <p:pic>
        <p:nvPicPr>
          <p:cNvPr id="5" name="Picture 4">
            <a:extLst>
              <a:ext uri="{FF2B5EF4-FFF2-40B4-BE49-F238E27FC236}">
                <a16:creationId xmlns:a16="http://schemas.microsoft.com/office/drawing/2014/main" id="{BF1D207E-1FC6-46B8-B5E7-09000A3F0F3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2500" y="1607497"/>
            <a:ext cx="4364935" cy="747405"/>
          </a:xfrm>
          <a:prstGeom prst="rect">
            <a:avLst/>
          </a:prstGeom>
        </p:spPr>
      </p:pic>
    </p:spTree>
    <p:extLst>
      <p:ext uri="{BB962C8B-B14F-4D97-AF65-F5344CB8AC3E}">
        <p14:creationId xmlns:p14="http://schemas.microsoft.com/office/powerpoint/2010/main" val="80782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709D90-0802-43AC-AF4A-A2A31085A61F}"/>
              </a:ext>
            </a:extLst>
          </p:cNvPr>
          <p:cNvSpPr>
            <a:spLocks noGrp="1"/>
          </p:cNvSpPr>
          <p:nvPr>
            <p:ph type="body" sz="quarter" idx="10"/>
          </p:nvPr>
        </p:nvSpPr>
        <p:spPr>
          <a:xfrm>
            <a:off x="848139" y="3141871"/>
            <a:ext cx="10072255" cy="2755900"/>
          </a:xfrm>
        </p:spPr>
        <p:txBody>
          <a:bodyPr>
            <a:noAutofit/>
          </a:bodyPr>
          <a:lstStyle/>
          <a:p>
            <a:pPr marL="0" indent="0">
              <a:buNone/>
            </a:pPr>
            <a:r>
              <a:rPr lang="en-US" sz="2400" b="1" dirty="0" err="1">
                <a:solidFill>
                  <a:srgbClr val="BE0F34"/>
                </a:solidFill>
                <a:latin typeface="Arial" panose="020B0604020202020204" pitchFamily="34" charset="0"/>
                <a:cs typeface="Arial" panose="020B0604020202020204" pitchFamily="34" charset="0"/>
              </a:rPr>
              <a:t>IdealSpot</a:t>
            </a:r>
            <a:endParaRPr lang="en-US" sz="2400" b="1" dirty="0">
              <a:solidFill>
                <a:srgbClr val="BE0F34"/>
              </a:solidFill>
              <a:latin typeface="Arial" panose="020B0604020202020204" pitchFamily="34" charset="0"/>
              <a:cs typeface="Arial" panose="020B0604020202020204" pitchFamily="34" charset="0"/>
            </a:endParaRPr>
          </a:p>
          <a:p>
            <a:r>
              <a:rPr lang="en-US" sz="2400" dirty="0" err="1"/>
              <a:t>IdealSpot's</a:t>
            </a:r>
            <a:r>
              <a:rPr lang="en-US" sz="2400" dirty="0"/>
              <a:t> demographic and site selection platform captures what people are actively searching for and interested in via search engines and social media and mixes it with traditional demographic data sets to tell you precisely where demand exists for your products and services. </a:t>
            </a:r>
          </a:p>
          <a:p>
            <a:r>
              <a:rPr lang="en-US" sz="2400" dirty="0"/>
              <a:t>CCIM members receive 30% off all reports and subscriptions.</a:t>
            </a:r>
          </a:p>
        </p:txBody>
      </p:sp>
      <p:pic>
        <p:nvPicPr>
          <p:cNvPr id="4" name="Picture 3">
            <a:extLst>
              <a:ext uri="{FF2B5EF4-FFF2-40B4-BE49-F238E27FC236}">
                <a16:creationId xmlns:a16="http://schemas.microsoft.com/office/drawing/2014/main" id="{199E0324-D32D-48EF-9F06-6EE011D7C2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1551688"/>
            <a:ext cx="4076844" cy="1089502"/>
          </a:xfrm>
          <a:prstGeom prst="rect">
            <a:avLst/>
          </a:prstGeom>
        </p:spPr>
      </p:pic>
    </p:spTree>
    <p:extLst>
      <p:ext uri="{BB962C8B-B14F-4D97-AF65-F5344CB8AC3E}">
        <p14:creationId xmlns:p14="http://schemas.microsoft.com/office/powerpoint/2010/main" val="3634590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709D90-0802-43AC-AF4A-A2A31085A61F}"/>
              </a:ext>
            </a:extLst>
          </p:cNvPr>
          <p:cNvSpPr>
            <a:spLocks noGrp="1"/>
          </p:cNvSpPr>
          <p:nvPr>
            <p:ph type="body" sz="quarter" idx="10"/>
          </p:nvPr>
        </p:nvSpPr>
        <p:spPr>
          <a:xfrm>
            <a:off x="858079" y="3131931"/>
            <a:ext cx="9690100" cy="2755900"/>
          </a:xfrm>
        </p:spPr>
        <p:txBody>
          <a:bodyPr>
            <a:normAutofit/>
          </a:bodyPr>
          <a:lstStyle/>
          <a:p>
            <a:pPr marL="0" indent="0">
              <a:buNone/>
            </a:pPr>
            <a:r>
              <a:rPr lang="en-US" sz="2400" b="1" dirty="0">
                <a:solidFill>
                  <a:srgbClr val="BE0F34"/>
                </a:solidFill>
                <a:latin typeface="Arial" panose="020B0604020202020204" pitchFamily="34" charset="0"/>
                <a:cs typeface="Arial" panose="020B0604020202020204" pitchFamily="34" charset="0"/>
              </a:rPr>
              <a:t>Investor Management Services </a:t>
            </a:r>
          </a:p>
          <a:p>
            <a:r>
              <a:rPr lang="en-US" sz="2400" dirty="0"/>
              <a:t>Serving real estate investment firms, Investor Management Services (IMS) is the leader in the investment management software space providing the only all-in-one platform. </a:t>
            </a:r>
          </a:p>
          <a:p>
            <a:r>
              <a:rPr lang="en-US" sz="2400" dirty="0"/>
              <a:t>CCIM members will receive an 15% off of their IMS subscription. </a:t>
            </a:r>
          </a:p>
        </p:txBody>
      </p:sp>
      <p:pic>
        <p:nvPicPr>
          <p:cNvPr id="1026" name="Picture 2" descr="Image result for investor management services">
            <a:extLst>
              <a:ext uri="{FF2B5EF4-FFF2-40B4-BE49-F238E27FC236}">
                <a16:creationId xmlns:a16="http://schemas.microsoft.com/office/drawing/2014/main" id="{1B687D1E-C642-4F41-BE88-80D1AC6B90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1242908"/>
            <a:ext cx="3283747" cy="147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679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709D90-0802-43AC-AF4A-A2A31085A61F}"/>
              </a:ext>
            </a:extLst>
          </p:cNvPr>
          <p:cNvSpPr>
            <a:spLocks noGrp="1"/>
          </p:cNvSpPr>
          <p:nvPr>
            <p:ph type="body" sz="quarter" idx="10"/>
          </p:nvPr>
        </p:nvSpPr>
        <p:spPr>
          <a:xfrm>
            <a:off x="858079" y="3131931"/>
            <a:ext cx="9690100" cy="2755900"/>
          </a:xfrm>
        </p:spPr>
        <p:txBody>
          <a:bodyPr>
            <a:normAutofit/>
          </a:bodyPr>
          <a:lstStyle/>
          <a:p>
            <a:pPr marL="0" indent="0">
              <a:buNone/>
            </a:pPr>
            <a:r>
              <a:rPr lang="en-US" sz="2400" b="1" dirty="0" err="1">
                <a:solidFill>
                  <a:srgbClr val="BE0F34"/>
                </a:solidFill>
                <a:latin typeface="Arial" panose="020B0604020202020204" pitchFamily="34" charset="0"/>
                <a:cs typeface="Arial" panose="020B0604020202020204" pitchFamily="34" charset="0"/>
              </a:rPr>
              <a:t>Leasecake</a:t>
            </a:r>
            <a:endParaRPr lang="en-US" sz="2400" b="1" dirty="0">
              <a:solidFill>
                <a:srgbClr val="BE0F34"/>
              </a:solidFill>
              <a:latin typeface="Arial" panose="020B0604020202020204" pitchFamily="34" charset="0"/>
              <a:cs typeface="Arial" panose="020B0604020202020204" pitchFamily="34" charset="0"/>
            </a:endParaRPr>
          </a:p>
          <a:p>
            <a:r>
              <a:rPr lang="en-US" sz="2400" dirty="0" err="1"/>
              <a:t>Leasecake</a:t>
            </a:r>
            <a:r>
              <a:rPr lang="en-US" sz="2400" dirty="0"/>
              <a:t> is a software service and mobile application that simplifies lease management for commercial real estate owners and tenants. </a:t>
            </a:r>
          </a:p>
          <a:p>
            <a:r>
              <a:rPr lang="en-US" sz="2400" dirty="0"/>
              <a:t>CCIM Members receive </a:t>
            </a:r>
            <a:r>
              <a:rPr lang="en-US" sz="2400" dirty="0" err="1"/>
              <a:t>Leasecake</a:t>
            </a:r>
            <a:r>
              <a:rPr lang="en-US" sz="2400" dirty="0"/>
              <a:t> Basics at no charge, and </a:t>
            </a:r>
            <a:r>
              <a:rPr lang="en-US" sz="2400" dirty="0" err="1"/>
              <a:t>Leasecake</a:t>
            </a:r>
            <a:r>
              <a:rPr lang="en-US" sz="2400" dirty="0"/>
              <a:t> Pro at a 50% discount. </a:t>
            </a:r>
          </a:p>
        </p:txBody>
      </p:sp>
      <p:pic>
        <p:nvPicPr>
          <p:cNvPr id="4" name="Picture 3">
            <a:extLst>
              <a:ext uri="{FF2B5EF4-FFF2-40B4-BE49-F238E27FC236}">
                <a16:creationId xmlns:a16="http://schemas.microsoft.com/office/drawing/2014/main" id="{11465BE8-231A-4A15-B12E-2DB9D8606A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079" y="1443037"/>
            <a:ext cx="4762500" cy="1076325"/>
          </a:xfrm>
          <a:prstGeom prst="rect">
            <a:avLst/>
          </a:prstGeom>
        </p:spPr>
      </p:pic>
    </p:spTree>
    <p:extLst>
      <p:ext uri="{BB962C8B-B14F-4D97-AF65-F5344CB8AC3E}">
        <p14:creationId xmlns:p14="http://schemas.microsoft.com/office/powerpoint/2010/main" val="4192697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709D90-0802-43AC-AF4A-A2A31085A61F}"/>
              </a:ext>
            </a:extLst>
          </p:cNvPr>
          <p:cNvSpPr>
            <a:spLocks noGrp="1"/>
          </p:cNvSpPr>
          <p:nvPr>
            <p:ph type="body" sz="quarter" idx="10"/>
          </p:nvPr>
        </p:nvSpPr>
        <p:spPr>
          <a:xfrm>
            <a:off x="858079" y="3131930"/>
            <a:ext cx="9690100" cy="3154569"/>
          </a:xfrm>
        </p:spPr>
        <p:txBody>
          <a:bodyPr>
            <a:normAutofit/>
          </a:bodyPr>
          <a:lstStyle/>
          <a:p>
            <a:pPr marL="0" indent="0">
              <a:buNone/>
            </a:pPr>
            <a:r>
              <a:rPr lang="en-US" sz="2400" b="1" dirty="0">
                <a:solidFill>
                  <a:srgbClr val="BE0F34"/>
                </a:solidFill>
                <a:latin typeface="Arial" panose="020B0604020202020204" pitchFamily="34" charset="0"/>
                <a:cs typeface="Arial" panose="020B0604020202020204" pitchFamily="34" charset="0"/>
              </a:rPr>
              <a:t>Leavitt Digital</a:t>
            </a:r>
          </a:p>
          <a:p>
            <a:r>
              <a:rPr lang="en-US" sz="2400" dirty="0"/>
              <a:t>Leavitt Digital is the largest, free commercial real estate listing distribution platform in the world. </a:t>
            </a:r>
          </a:p>
          <a:p>
            <a:r>
              <a:rPr lang="en-US" sz="2400" dirty="0"/>
              <a:t>CCIM Members may purchase Privileges Travel Savings Credits for 10 cents per dollar. Travel Savings Credits may be used at 350,000 hotels/resorts, major airlines, car rentals, cruises, safaris, and a number of exclusive brands.</a:t>
            </a:r>
          </a:p>
        </p:txBody>
      </p:sp>
      <p:pic>
        <p:nvPicPr>
          <p:cNvPr id="4" name="Picture 3">
            <a:extLst>
              <a:ext uri="{FF2B5EF4-FFF2-40B4-BE49-F238E27FC236}">
                <a16:creationId xmlns:a16="http://schemas.microsoft.com/office/drawing/2014/main" id="{652F9FBE-5B23-4127-991F-79F612124539}"/>
              </a:ext>
            </a:extLst>
          </p:cNvPr>
          <p:cNvPicPr/>
          <p:nvPr/>
        </p:nvPicPr>
        <p:blipFill>
          <a:blip r:embed="rId2">
            <a:extLst>
              <a:ext uri="{28A0092B-C50C-407E-A947-70E740481C1C}">
                <a14:useLocalDpi xmlns:a14="http://schemas.microsoft.com/office/drawing/2010/main" val="0"/>
              </a:ext>
            </a:extLst>
          </a:blip>
          <a:stretch>
            <a:fillRect/>
          </a:stretch>
        </p:blipFill>
        <p:spPr>
          <a:xfrm>
            <a:off x="858079" y="1212850"/>
            <a:ext cx="3810000" cy="1536700"/>
          </a:xfrm>
          <a:prstGeom prst="rect">
            <a:avLst/>
          </a:prstGeom>
        </p:spPr>
      </p:pic>
      <p:pic>
        <p:nvPicPr>
          <p:cNvPr id="2" name="Picture 2" descr="Image result for amex travel privileges">
            <a:extLst>
              <a:ext uri="{FF2B5EF4-FFF2-40B4-BE49-F238E27FC236}">
                <a16:creationId xmlns:a16="http://schemas.microsoft.com/office/drawing/2014/main" id="{59916B59-16A2-4528-8958-43B770030E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7472" y="1352149"/>
            <a:ext cx="6428496" cy="1258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869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01032A7-8365-43CD-B0D1-E4167255AC0B}"/>
              </a:ext>
            </a:extLst>
          </p:cNvPr>
          <p:cNvSpPr>
            <a:spLocks noGrp="1"/>
          </p:cNvSpPr>
          <p:nvPr>
            <p:ph type="body" sz="quarter" idx="10"/>
          </p:nvPr>
        </p:nvSpPr>
        <p:spPr>
          <a:xfrm>
            <a:off x="852695" y="3158392"/>
            <a:ext cx="9690100" cy="2755900"/>
          </a:xfrm>
        </p:spPr>
        <p:txBody>
          <a:bodyPr>
            <a:normAutofit/>
          </a:bodyPr>
          <a:lstStyle/>
          <a:p>
            <a:pPr marL="0" indent="0">
              <a:buNone/>
            </a:pPr>
            <a:r>
              <a:rPr lang="en-US" sz="2400" b="1" dirty="0">
                <a:solidFill>
                  <a:srgbClr val="BE0F34"/>
                </a:solidFill>
                <a:latin typeface="Arial" panose="020B0604020202020204" pitchFamily="34" charset="0"/>
                <a:cs typeface="Arial" panose="020B0604020202020204" pitchFamily="34" charset="0"/>
              </a:rPr>
              <a:t>Moo</a:t>
            </a:r>
          </a:p>
          <a:p>
            <a:r>
              <a:rPr lang="en-US" sz="2400" dirty="0"/>
              <a:t>MOO is a print-on-demand company specializing in premium business stationery and promotional materials. </a:t>
            </a:r>
          </a:p>
          <a:p>
            <a:r>
              <a:rPr lang="en-US" sz="2400" dirty="0"/>
              <a:t>CCIM Institute members receive a 20% discount off of the retail cost. If Moo has a sale, CCIM members get the better sale price. </a:t>
            </a:r>
          </a:p>
        </p:txBody>
      </p:sp>
      <p:pic>
        <p:nvPicPr>
          <p:cNvPr id="1030" name="Picture 6" descr="Image result for moo logo png">
            <a:extLst>
              <a:ext uri="{FF2B5EF4-FFF2-40B4-BE49-F238E27FC236}">
                <a16:creationId xmlns:a16="http://schemas.microsoft.com/office/drawing/2014/main" id="{BAAFD5B3-237A-4408-9E62-F94D9D798D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1167750"/>
            <a:ext cx="3718891" cy="1239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144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01032A7-8365-43CD-B0D1-E4167255AC0B}"/>
              </a:ext>
            </a:extLst>
          </p:cNvPr>
          <p:cNvSpPr>
            <a:spLocks noGrp="1"/>
          </p:cNvSpPr>
          <p:nvPr>
            <p:ph type="body" sz="quarter" idx="10"/>
          </p:nvPr>
        </p:nvSpPr>
        <p:spPr>
          <a:xfrm>
            <a:off x="852694" y="3148452"/>
            <a:ext cx="9690100" cy="2755900"/>
          </a:xfrm>
        </p:spPr>
        <p:txBody>
          <a:bodyPr>
            <a:normAutofit/>
          </a:bodyPr>
          <a:lstStyle/>
          <a:p>
            <a:pPr marL="0" indent="0">
              <a:buNone/>
            </a:pPr>
            <a:r>
              <a:rPr lang="en-US" sz="2400" b="1" dirty="0">
                <a:solidFill>
                  <a:srgbClr val="BE0F34"/>
                </a:solidFill>
                <a:latin typeface="Arial" panose="020B0604020202020204" pitchFamily="34" charset="0"/>
                <a:cs typeface="Arial" panose="020B0604020202020204" pitchFamily="34" charset="0"/>
              </a:rPr>
              <a:t>Partner</a:t>
            </a:r>
          </a:p>
          <a:p>
            <a:r>
              <a:rPr lang="en-US" sz="2400" dirty="0"/>
              <a:t>Partner Engineering and Science, Inc. provides market-leading engineering, environmental and energy services for the global commercial real estate industry. </a:t>
            </a:r>
          </a:p>
          <a:p>
            <a:r>
              <a:rPr lang="en-US" sz="2400" dirty="0"/>
              <a:t>CCIM members who are new clients to Partner will receive a 10% discount.</a:t>
            </a:r>
          </a:p>
        </p:txBody>
      </p:sp>
      <p:pic>
        <p:nvPicPr>
          <p:cNvPr id="4" name="Picture 3">
            <a:extLst>
              <a:ext uri="{FF2B5EF4-FFF2-40B4-BE49-F238E27FC236}">
                <a16:creationId xmlns:a16="http://schemas.microsoft.com/office/drawing/2014/main" id="{C37DAFA7-9FA4-4EA3-8FBF-7E158C6E0F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744" y="1374416"/>
            <a:ext cx="4282799" cy="1233446"/>
          </a:xfrm>
          <a:prstGeom prst="rect">
            <a:avLst/>
          </a:prstGeom>
        </p:spPr>
      </p:pic>
    </p:spTree>
    <p:extLst>
      <p:ext uri="{BB962C8B-B14F-4D97-AF65-F5344CB8AC3E}">
        <p14:creationId xmlns:p14="http://schemas.microsoft.com/office/powerpoint/2010/main" val="432502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66C083-F7D7-45C1-868F-929D64DC2A25}"/>
              </a:ext>
            </a:extLst>
          </p:cNvPr>
          <p:cNvSpPr>
            <a:spLocks noGrp="1"/>
          </p:cNvSpPr>
          <p:nvPr>
            <p:ph type="body" sz="quarter" idx="10"/>
          </p:nvPr>
        </p:nvSpPr>
        <p:spPr>
          <a:xfrm>
            <a:off x="848140" y="3131727"/>
            <a:ext cx="9690100" cy="2755900"/>
          </a:xfrm>
        </p:spPr>
        <p:txBody>
          <a:bodyPr>
            <a:noAutofit/>
          </a:bodyPr>
          <a:lstStyle/>
          <a:p>
            <a:pPr marL="0" indent="0">
              <a:buNone/>
            </a:pPr>
            <a:r>
              <a:rPr lang="en-US" sz="2400" b="1" dirty="0" err="1">
                <a:solidFill>
                  <a:srgbClr val="BE0F34"/>
                </a:solidFill>
                <a:latin typeface="Arial" panose="020B0604020202020204" pitchFamily="34" charset="0"/>
                <a:cs typeface="Arial" panose="020B0604020202020204" pitchFamily="34" charset="0"/>
              </a:rPr>
              <a:t>RealConnex</a:t>
            </a:r>
            <a:r>
              <a:rPr lang="en-US" sz="2400" dirty="0">
                <a:solidFill>
                  <a:srgbClr val="BE0F34"/>
                </a:solidFill>
                <a:latin typeface="Arial" panose="020B0604020202020204" pitchFamily="34" charset="0"/>
                <a:cs typeface="Arial" panose="020B0604020202020204" pitchFamily="34" charset="0"/>
              </a:rPr>
              <a:t> </a:t>
            </a:r>
            <a:endParaRPr lang="en-US" sz="2400" dirty="0"/>
          </a:p>
          <a:p>
            <a:r>
              <a:rPr lang="en-US" sz="2400" dirty="0" err="1"/>
              <a:t>RealConnex</a:t>
            </a:r>
            <a:r>
              <a:rPr lang="en-US" sz="2400" dirty="0"/>
              <a:t> is a platform connecting real estate professionals to capital, investments, services, and each other.</a:t>
            </a:r>
          </a:p>
          <a:p>
            <a:r>
              <a:rPr lang="en-US" sz="2400" dirty="0"/>
              <a:t>CCIM Institute members receive access to a free six-month trial of the </a:t>
            </a:r>
            <a:r>
              <a:rPr lang="en-US" sz="2400" dirty="0" err="1"/>
              <a:t>RealConnex</a:t>
            </a:r>
            <a:r>
              <a:rPr lang="en-US" sz="2400" dirty="0"/>
              <a:t> Business Pro membership.</a:t>
            </a:r>
          </a:p>
        </p:txBody>
      </p:sp>
      <p:pic>
        <p:nvPicPr>
          <p:cNvPr id="2" name="Picture 1">
            <a:extLst>
              <a:ext uri="{FF2B5EF4-FFF2-40B4-BE49-F238E27FC236}">
                <a16:creationId xmlns:a16="http://schemas.microsoft.com/office/drawing/2014/main" id="{954A4EA7-C964-4B8C-93B9-DD84C46DDAD8}"/>
              </a:ext>
            </a:extLst>
          </p:cNvPr>
          <p:cNvPicPr>
            <a:picLocks noChangeAspect="1"/>
          </p:cNvPicPr>
          <p:nvPr/>
        </p:nvPicPr>
        <p:blipFill>
          <a:blip r:embed="rId2"/>
          <a:stretch>
            <a:fillRect/>
          </a:stretch>
        </p:blipFill>
        <p:spPr>
          <a:xfrm>
            <a:off x="952500" y="1260206"/>
            <a:ext cx="5050735" cy="1214734"/>
          </a:xfrm>
          <a:prstGeom prst="rect">
            <a:avLst/>
          </a:prstGeom>
        </p:spPr>
      </p:pic>
    </p:spTree>
    <p:extLst>
      <p:ext uri="{BB962C8B-B14F-4D97-AF65-F5344CB8AC3E}">
        <p14:creationId xmlns:p14="http://schemas.microsoft.com/office/powerpoint/2010/main" val="797324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7D5BF74-DF32-4762-81CE-DDB15C346238}"/>
              </a:ext>
            </a:extLst>
          </p:cNvPr>
          <p:cNvSpPr>
            <a:spLocks noGrp="1"/>
          </p:cNvSpPr>
          <p:nvPr>
            <p:ph type="body" sz="quarter" idx="10"/>
          </p:nvPr>
        </p:nvSpPr>
        <p:spPr>
          <a:xfrm>
            <a:off x="838199" y="3138644"/>
            <a:ext cx="9690100" cy="2671417"/>
          </a:xfrm>
        </p:spPr>
        <p:txBody>
          <a:bodyPr>
            <a:noAutofit/>
          </a:bodyPr>
          <a:lstStyle/>
          <a:p>
            <a:pPr marL="0" indent="0">
              <a:buNone/>
            </a:pPr>
            <a:r>
              <a:rPr lang="en-US" sz="2400" b="1" dirty="0" err="1">
                <a:solidFill>
                  <a:srgbClr val="BE0F34"/>
                </a:solidFill>
                <a:latin typeface="Arial" panose="020B0604020202020204" pitchFamily="34" charset="0"/>
                <a:cs typeface="Arial" panose="020B0604020202020204" pitchFamily="34" charset="0"/>
              </a:rPr>
              <a:t>RealDash</a:t>
            </a:r>
            <a:endParaRPr lang="en-US" sz="2400" dirty="0"/>
          </a:p>
          <a:p>
            <a:r>
              <a:rPr lang="en-US" sz="2400" dirty="0" err="1"/>
              <a:t>RealDash</a:t>
            </a:r>
            <a:r>
              <a:rPr lang="en-US" sz="2400" dirty="0"/>
              <a:t> is an all-in-one software platform to prepare, launch, market, and close your deals. Use </a:t>
            </a:r>
            <a:r>
              <a:rPr lang="en-US" sz="2400" dirty="0" err="1"/>
              <a:t>RealDash’s</a:t>
            </a:r>
            <a:r>
              <a:rPr lang="en-US" sz="2400" dirty="0"/>
              <a:t> integrated tools and eliminate the need to work with multiple programs at once. </a:t>
            </a:r>
          </a:p>
          <a:p>
            <a:r>
              <a:rPr lang="en-US" sz="2400" dirty="0"/>
              <a:t>CCIM members get 25% off the monthly plan and save 35% when purchasing an annual plan.</a:t>
            </a:r>
          </a:p>
          <a:p>
            <a:endParaRPr lang="en-US" sz="2400" dirty="0"/>
          </a:p>
        </p:txBody>
      </p:sp>
      <p:pic>
        <p:nvPicPr>
          <p:cNvPr id="4" name="Picture 3">
            <a:extLst>
              <a:ext uri="{FF2B5EF4-FFF2-40B4-BE49-F238E27FC236}">
                <a16:creationId xmlns:a16="http://schemas.microsoft.com/office/drawing/2014/main" id="{5FC8FA81-FC23-430D-9958-BA21D1A22A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1555829"/>
            <a:ext cx="5239578" cy="850742"/>
          </a:xfrm>
          <a:prstGeom prst="rect">
            <a:avLst/>
          </a:prstGeom>
        </p:spPr>
      </p:pic>
    </p:spTree>
    <p:extLst>
      <p:ext uri="{BB962C8B-B14F-4D97-AF65-F5344CB8AC3E}">
        <p14:creationId xmlns:p14="http://schemas.microsoft.com/office/powerpoint/2010/main" val="3025449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F675515-AADB-4D90-8EE0-C84B3427ED7A}"/>
              </a:ext>
            </a:extLst>
          </p:cNvPr>
          <p:cNvSpPr>
            <a:spLocks noGrp="1"/>
          </p:cNvSpPr>
          <p:nvPr>
            <p:ph type="body" sz="quarter" idx="10"/>
          </p:nvPr>
        </p:nvSpPr>
        <p:spPr>
          <a:xfrm>
            <a:off x="848139" y="3146587"/>
            <a:ext cx="9690100" cy="2755900"/>
          </a:xfrm>
        </p:spPr>
        <p:txBody>
          <a:bodyPr>
            <a:noAutofit/>
          </a:bodyPr>
          <a:lstStyle/>
          <a:p>
            <a:pPr marL="0" indent="0">
              <a:buNone/>
            </a:pPr>
            <a:r>
              <a:rPr lang="en-US" sz="2400" b="1" dirty="0">
                <a:solidFill>
                  <a:srgbClr val="BE0F34"/>
                </a:solidFill>
                <a:latin typeface="Arial" panose="020B0604020202020204" pitchFamily="34" charset="0"/>
                <a:cs typeface="Arial" panose="020B0604020202020204" pitchFamily="34" charset="0"/>
              </a:rPr>
              <a:t>BigBoysBlast</a:t>
            </a:r>
            <a:r>
              <a:rPr lang="en-US" sz="2400" dirty="0">
                <a:solidFill>
                  <a:srgbClr val="BE0F34"/>
                </a:solidFill>
                <a:latin typeface="Arial" panose="020B0604020202020204" pitchFamily="34" charset="0"/>
                <a:cs typeface="Arial" panose="020B0604020202020204" pitchFamily="34" charset="0"/>
              </a:rPr>
              <a:t> </a:t>
            </a:r>
            <a:endParaRPr lang="en-US" sz="2400" dirty="0"/>
          </a:p>
          <a:p>
            <a:r>
              <a:rPr lang="en-US" sz="2400" dirty="0"/>
              <a:t>BigBoysBlast is a commercial real estate marketing tool that helps brokers and property owners market their commercial and investment property to over 10,500 investors and over 126,000 real estate professionals across the U.S., Canada, and internationally. </a:t>
            </a:r>
          </a:p>
          <a:p>
            <a:r>
              <a:rPr lang="en-US" sz="2400" dirty="0"/>
              <a:t>CCIM members get $30 off the flier broadcasting service.</a:t>
            </a:r>
          </a:p>
        </p:txBody>
      </p:sp>
      <p:pic>
        <p:nvPicPr>
          <p:cNvPr id="4098" name="Picture 2" descr="Image result for big boys blast logo">
            <a:extLst>
              <a:ext uri="{FF2B5EF4-FFF2-40B4-BE49-F238E27FC236}">
                <a16:creationId xmlns:a16="http://schemas.microsoft.com/office/drawing/2014/main" id="{8DD9AFF5-1B3A-4CB6-8811-15638F1329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505" y="1181036"/>
            <a:ext cx="6531132" cy="1308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977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709D90-0802-43AC-AF4A-A2A31085A61F}"/>
              </a:ext>
            </a:extLst>
          </p:cNvPr>
          <p:cNvSpPr>
            <a:spLocks noGrp="1"/>
          </p:cNvSpPr>
          <p:nvPr>
            <p:ph type="body" sz="quarter" idx="10"/>
          </p:nvPr>
        </p:nvSpPr>
        <p:spPr>
          <a:xfrm>
            <a:off x="848140" y="3134199"/>
            <a:ext cx="9690100" cy="3519149"/>
          </a:xfrm>
        </p:spPr>
        <p:txBody>
          <a:bodyPr>
            <a:noAutofit/>
          </a:bodyPr>
          <a:lstStyle/>
          <a:p>
            <a:pPr marL="0" indent="0">
              <a:buNone/>
            </a:pPr>
            <a:r>
              <a:rPr lang="en-US" sz="2400" b="1" dirty="0">
                <a:solidFill>
                  <a:srgbClr val="BE0F34"/>
                </a:solidFill>
                <a:latin typeface="Arial" panose="020B0604020202020204" pitchFamily="34" charset="0"/>
                <a:cs typeface="Arial" panose="020B0604020202020204" pitchFamily="34" charset="0"/>
              </a:rPr>
              <a:t>RealNex </a:t>
            </a:r>
          </a:p>
          <a:p>
            <a:r>
              <a:rPr lang="en-US" sz="2400" dirty="0"/>
              <a:t>RealNex provides cloud-based real estate solutions in the areas of property listings, leasing/tenant representation, financial analysis, proposal/flyer/website creation, email marketing campaigns, and CRM for CRE professionals.</a:t>
            </a:r>
          </a:p>
          <a:p>
            <a:r>
              <a:rPr lang="en-US" sz="2400" dirty="0"/>
              <a:t>CCIM designees receive free access to </a:t>
            </a:r>
            <a:r>
              <a:rPr lang="en-US" sz="2400" i="1" dirty="0" err="1"/>
              <a:t>MarketEdge</a:t>
            </a:r>
            <a:r>
              <a:rPr lang="en-US" sz="2400" dirty="0"/>
              <a:t> through Site to Do Business and all members receive 20% off any of their Annual </a:t>
            </a:r>
            <a:r>
              <a:rPr lang="en-US" sz="2400" dirty="0" err="1"/>
              <a:t>RealNex</a:t>
            </a:r>
            <a:r>
              <a:rPr lang="en-US" sz="2400" dirty="0"/>
              <a:t> Solution Subscriptions.</a:t>
            </a:r>
          </a:p>
          <a:p>
            <a:pPr marL="0" indent="0">
              <a:buNone/>
            </a:pPr>
            <a:endParaRPr lang="en-US" sz="2400" dirty="0"/>
          </a:p>
        </p:txBody>
      </p:sp>
      <p:pic>
        <p:nvPicPr>
          <p:cNvPr id="7" name="Picture 6">
            <a:extLst>
              <a:ext uri="{FF2B5EF4-FFF2-40B4-BE49-F238E27FC236}">
                <a16:creationId xmlns:a16="http://schemas.microsoft.com/office/drawing/2014/main" id="{A3AC0CA0-592C-40E1-9668-AFF409481B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1146805"/>
            <a:ext cx="3190738" cy="1479299"/>
          </a:xfrm>
          <a:prstGeom prst="rect">
            <a:avLst/>
          </a:prstGeom>
        </p:spPr>
      </p:pic>
    </p:spTree>
    <p:extLst>
      <p:ext uri="{BB962C8B-B14F-4D97-AF65-F5344CB8AC3E}">
        <p14:creationId xmlns:p14="http://schemas.microsoft.com/office/powerpoint/2010/main" val="5680231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709D90-0802-43AC-AF4A-A2A31085A61F}"/>
              </a:ext>
            </a:extLst>
          </p:cNvPr>
          <p:cNvSpPr>
            <a:spLocks noGrp="1"/>
          </p:cNvSpPr>
          <p:nvPr>
            <p:ph type="body" sz="quarter" idx="10"/>
          </p:nvPr>
        </p:nvSpPr>
        <p:spPr>
          <a:xfrm>
            <a:off x="848140" y="3134200"/>
            <a:ext cx="9690100" cy="2755900"/>
          </a:xfrm>
        </p:spPr>
        <p:txBody>
          <a:bodyPr>
            <a:normAutofit/>
          </a:bodyPr>
          <a:lstStyle/>
          <a:p>
            <a:pPr marL="0" indent="0">
              <a:buNone/>
            </a:pPr>
            <a:r>
              <a:rPr lang="en-US" sz="2400" b="1" dirty="0">
                <a:solidFill>
                  <a:srgbClr val="BE0F34"/>
                </a:solidFill>
                <a:latin typeface="Arial" panose="020B0604020202020204" pitchFamily="34" charset="0"/>
                <a:cs typeface="Arial" panose="020B0604020202020204" pitchFamily="34" charset="0"/>
              </a:rPr>
              <a:t>RealtyZapp </a:t>
            </a:r>
          </a:p>
          <a:p>
            <a:r>
              <a:rPr lang="en-US" sz="2400" dirty="0"/>
              <a:t>RelatyZapp.com is an integrated SEO, email, and social media marketing platform for real estate.</a:t>
            </a:r>
          </a:p>
          <a:p>
            <a:r>
              <a:rPr lang="en-US" sz="2400" dirty="0"/>
              <a:t>CCIM Institute members receive a 35% discount on the first annual subscription, followed by a 30% discount on all subsequent subscriptions.</a:t>
            </a:r>
          </a:p>
        </p:txBody>
      </p:sp>
      <p:pic>
        <p:nvPicPr>
          <p:cNvPr id="4" name="Picture 3">
            <a:extLst>
              <a:ext uri="{FF2B5EF4-FFF2-40B4-BE49-F238E27FC236}">
                <a16:creationId xmlns:a16="http://schemas.microsoft.com/office/drawing/2014/main" id="{B470B0AF-473B-4311-ADEA-E4E5C7C55E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1555970"/>
            <a:ext cx="5155094" cy="850460"/>
          </a:xfrm>
          <a:prstGeom prst="rect">
            <a:avLst/>
          </a:prstGeom>
        </p:spPr>
      </p:pic>
    </p:spTree>
    <p:extLst>
      <p:ext uri="{BB962C8B-B14F-4D97-AF65-F5344CB8AC3E}">
        <p14:creationId xmlns:p14="http://schemas.microsoft.com/office/powerpoint/2010/main" val="1451644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709D90-0802-43AC-AF4A-A2A31085A61F}"/>
              </a:ext>
            </a:extLst>
          </p:cNvPr>
          <p:cNvSpPr>
            <a:spLocks noGrp="1"/>
          </p:cNvSpPr>
          <p:nvPr>
            <p:ph type="body" sz="quarter" idx="10"/>
          </p:nvPr>
        </p:nvSpPr>
        <p:spPr>
          <a:xfrm>
            <a:off x="868018" y="3144139"/>
            <a:ext cx="9690100" cy="2755900"/>
          </a:xfrm>
        </p:spPr>
        <p:txBody>
          <a:bodyPr>
            <a:noAutofit/>
          </a:bodyPr>
          <a:lstStyle/>
          <a:p>
            <a:pPr marL="0" indent="0">
              <a:buNone/>
            </a:pPr>
            <a:r>
              <a:rPr lang="en-US" sz="2400" b="1" dirty="0" err="1">
                <a:solidFill>
                  <a:srgbClr val="BE0F34"/>
                </a:solidFill>
                <a:latin typeface="Arial" panose="020B0604020202020204" pitchFamily="34" charset="0"/>
                <a:cs typeface="Arial" panose="020B0604020202020204" pitchFamily="34" charset="0"/>
              </a:rPr>
              <a:t>SharpLaunch</a:t>
            </a:r>
            <a:r>
              <a:rPr lang="en-US" sz="2400" b="1" dirty="0">
                <a:solidFill>
                  <a:srgbClr val="BE0F34"/>
                </a:solidFill>
                <a:latin typeface="Arial" panose="020B0604020202020204" pitchFamily="34" charset="0"/>
                <a:cs typeface="Arial" panose="020B0604020202020204" pitchFamily="34" charset="0"/>
              </a:rPr>
              <a:t> </a:t>
            </a:r>
          </a:p>
          <a:p>
            <a:r>
              <a:rPr lang="en-US" sz="2400" dirty="0" err="1"/>
              <a:t>SharpLaunch</a:t>
            </a:r>
            <a:r>
              <a:rPr lang="en-US" sz="2400" dirty="0"/>
              <a:t> is the premium marketing product in the industry for building owners, asset managers, and brokers who want to improve asset visibility, streamline marketing activities, and save time.</a:t>
            </a:r>
          </a:p>
          <a:p>
            <a:r>
              <a:rPr lang="en-US" sz="2400" dirty="0"/>
              <a:t>CCIM members receive one month off any yearly </a:t>
            </a:r>
            <a:r>
              <a:rPr lang="en-US" sz="2400" dirty="0" err="1"/>
              <a:t>SharpLaunch</a:t>
            </a:r>
            <a:r>
              <a:rPr lang="en-US" sz="2400" dirty="0"/>
              <a:t> subscription and all setup fees waived.</a:t>
            </a:r>
          </a:p>
        </p:txBody>
      </p:sp>
      <p:pic>
        <p:nvPicPr>
          <p:cNvPr id="4" name="Picture 3">
            <a:extLst>
              <a:ext uri="{FF2B5EF4-FFF2-40B4-BE49-F238E27FC236}">
                <a16:creationId xmlns:a16="http://schemas.microsoft.com/office/drawing/2014/main" id="{0CA98FCC-5765-4839-985B-3398D8A5F4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1411556"/>
            <a:ext cx="5681869" cy="1139287"/>
          </a:xfrm>
          <a:prstGeom prst="rect">
            <a:avLst/>
          </a:prstGeom>
        </p:spPr>
      </p:pic>
    </p:spTree>
    <p:extLst>
      <p:ext uri="{BB962C8B-B14F-4D97-AF65-F5344CB8AC3E}">
        <p14:creationId xmlns:p14="http://schemas.microsoft.com/office/powerpoint/2010/main" val="2869625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709D90-0802-43AC-AF4A-A2A31085A61F}"/>
              </a:ext>
            </a:extLst>
          </p:cNvPr>
          <p:cNvSpPr>
            <a:spLocks noGrp="1"/>
          </p:cNvSpPr>
          <p:nvPr>
            <p:ph type="body" sz="quarter" idx="10"/>
          </p:nvPr>
        </p:nvSpPr>
        <p:spPr>
          <a:xfrm>
            <a:off x="858078" y="3144330"/>
            <a:ext cx="9690100" cy="2755900"/>
          </a:xfrm>
        </p:spPr>
        <p:txBody>
          <a:bodyPr>
            <a:normAutofit/>
          </a:bodyPr>
          <a:lstStyle/>
          <a:p>
            <a:pPr marL="0" indent="0">
              <a:buNone/>
            </a:pPr>
            <a:r>
              <a:rPr lang="en-US" sz="2400" b="1" dirty="0">
                <a:solidFill>
                  <a:srgbClr val="BE0F34"/>
                </a:solidFill>
                <a:latin typeface="Arial" panose="020B0604020202020204" pitchFamily="34" charset="0"/>
                <a:cs typeface="Arial" panose="020B0604020202020204" pitchFamily="34" charset="0"/>
              </a:rPr>
              <a:t>Snazzy Traveler</a:t>
            </a:r>
            <a:endParaRPr lang="en-US" sz="2400" dirty="0"/>
          </a:p>
          <a:p>
            <a:r>
              <a:rPr lang="en-US" sz="2400" dirty="0"/>
              <a:t>Snazzy Traveler provides members with discount rates on hotels, rental cars, luxury cruises, and activities at discounts from 15% to 40%.</a:t>
            </a:r>
          </a:p>
          <a:p>
            <a:r>
              <a:rPr lang="en-US" sz="2400" dirty="0"/>
              <a:t>CCIM members receive free access to Snazzy Traveler for an entire year, which normally costs $99.</a:t>
            </a:r>
          </a:p>
        </p:txBody>
      </p:sp>
      <p:pic>
        <p:nvPicPr>
          <p:cNvPr id="6146" name="Picture 2" descr="Image result for snazzy traveler logo">
            <a:extLst>
              <a:ext uri="{FF2B5EF4-FFF2-40B4-BE49-F238E27FC236}">
                <a16:creationId xmlns:a16="http://schemas.microsoft.com/office/drawing/2014/main" id="{C9885151-61B6-49FD-B025-72468215B9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576" b="21333"/>
          <a:stretch/>
        </p:blipFill>
        <p:spPr bwMode="auto">
          <a:xfrm>
            <a:off x="535713" y="800902"/>
            <a:ext cx="4056165" cy="2149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522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8A86D2F-F11B-446D-9CD1-0C8EE5A1D3EA}"/>
              </a:ext>
            </a:extLst>
          </p:cNvPr>
          <p:cNvSpPr>
            <a:spLocks noGrp="1"/>
          </p:cNvSpPr>
          <p:nvPr>
            <p:ph type="body" sz="quarter" idx="10"/>
          </p:nvPr>
        </p:nvSpPr>
        <p:spPr>
          <a:xfrm>
            <a:off x="835217" y="3189283"/>
            <a:ext cx="10007600" cy="3200400"/>
          </a:xfrm>
        </p:spPr>
        <p:txBody>
          <a:bodyPr>
            <a:noAutofit/>
          </a:bodyPr>
          <a:lstStyle/>
          <a:p>
            <a:pPr marL="0" indent="0">
              <a:buNone/>
            </a:pPr>
            <a:r>
              <a:rPr lang="en-US" sz="2400" b="1" dirty="0" err="1">
                <a:solidFill>
                  <a:srgbClr val="BE0F34"/>
                </a:solidFill>
                <a:latin typeface="Arial" panose="020B0604020202020204" pitchFamily="34" charset="0"/>
                <a:cs typeface="Arial" panose="020B0604020202020204" pitchFamily="34" charset="0"/>
              </a:rPr>
              <a:t>TheAnalyst</a:t>
            </a:r>
            <a:r>
              <a:rPr lang="en-US" sz="2400" b="1" dirty="0">
                <a:solidFill>
                  <a:srgbClr val="BE0F34"/>
                </a:solidFill>
                <a:latin typeface="Arial" panose="020B0604020202020204" pitchFamily="34" charset="0"/>
                <a:cs typeface="Arial" panose="020B0604020202020204" pitchFamily="34" charset="0"/>
              </a:rPr>
              <a:t>® PRO </a:t>
            </a:r>
            <a:r>
              <a:rPr lang="en-US" sz="2400" dirty="0">
                <a:solidFill>
                  <a:srgbClr val="BE0F34"/>
                </a:solidFill>
                <a:latin typeface="Arial" panose="020B0604020202020204" pitchFamily="34" charset="0"/>
                <a:cs typeface="Arial" panose="020B0604020202020204" pitchFamily="34" charset="0"/>
              </a:rPr>
              <a:t> </a:t>
            </a:r>
            <a:endParaRPr lang="en-US" sz="2400" dirty="0"/>
          </a:p>
          <a:p>
            <a:r>
              <a:rPr lang="en-US" sz="2400" dirty="0" err="1"/>
              <a:t>TheAnalyst</a:t>
            </a:r>
            <a:r>
              <a:rPr lang="en-US" sz="2400" dirty="0"/>
              <a:t>® PRO application provides over 20 powerful tools, accessible from your desktop and all mobile devices.</a:t>
            </a:r>
          </a:p>
          <a:p>
            <a:r>
              <a:rPr lang="en-US" sz="2400" dirty="0"/>
              <a:t>CCIM Members receive free, unlimited access to seven of </a:t>
            </a:r>
            <a:r>
              <a:rPr lang="en-US" sz="2400" dirty="0" err="1"/>
              <a:t>TheAnalyst</a:t>
            </a:r>
            <a:r>
              <a:rPr lang="en-US" sz="2400" dirty="0"/>
              <a:t> PRO's most popular calculators and tools as well as a 20% discount on the full version’s annual subscription. </a:t>
            </a:r>
          </a:p>
        </p:txBody>
      </p:sp>
      <p:pic>
        <p:nvPicPr>
          <p:cNvPr id="4" name="Picture 3">
            <a:extLst>
              <a:ext uri="{FF2B5EF4-FFF2-40B4-BE49-F238E27FC236}">
                <a16:creationId xmlns:a16="http://schemas.microsoft.com/office/drawing/2014/main" id="{DEC3CAA4-740A-4F8A-86E4-FC33D6C9B3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118" y="910285"/>
            <a:ext cx="4930186" cy="1688034"/>
          </a:xfrm>
          <a:prstGeom prst="rect">
            <a:avLst/>
          </a:prstGeom>
        </p:spPr>
      </p:pic>
    </p:spTree>
    <p:extLst>
      <p:ext uri="{BB962C8B-B14F-4D97-AF65-F5344CB8AC3E}">
        <p14:creationId xmlns:p14="http://schemas.microsoft.com/office/powerpoint/2010/main" val="19795973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8A86D2F-F11B-446D-9CD1-0C8EE5A1D3EA}"/>
              </a:ext>
            </a:extLst>
          </p:cNvPr>
          <p:cNvSpPr>
            <a:spLocks noGrp="1"/>
          </p:cNvSpPr>
          <p:nvPr>
            <p:ph type="body" sz="quarter" idx="10"/>
          </p:nvPr>
        </p:nvSpPr>
        <p:spPr>
          <a:xfrm>
            <a:off x="865034" y="3130878"/>
            <a:ext cx="10007600" cy="3200400"/>
          </a:xfrm>
        </p:spPr>
        <p:txBody>
          <a:bodyPr>
            <a:noAutofit/>
          </a:bodyPr>
          <a:lstStyle/>
          <a:p>
            <a:pPr marL="0" indent="0">
              <a:buNone/>
            </a:pPr>
            <a:r>
              <a:rPr lang="en-US" sz="2400" b="1" dirty="0">
                <a:solidFill>
                  <a:srgbClr val="BE0F34"/>
                </a:solidFill>
                <a:latin typeface="Arial" panose="020B0604020202020204" pitchFamily="34" charset="0"/>
                <a:cs typeface="Arial" panose="020B0604020202020204" pitchFamily="34" charset="0"/>
              </a:rPr>
              <a:t>The Massimo Group</a:t>
            </a:r>
            <a:endParaRPr lang="en-US" sz="2400" dirty="0"/>
          </a:p>
          <a:p>
            <a:r>
              <a:rPr lang="en-US" sz="2400" dirty="0"/>
              <a:t>The Massimo Group offers transformative coaching for dedicated commercial real estate professionals who are looking to multiply their income and increase their free time.</a:t>
            </a:r>
          </a:p>
          <a:p>
            <a:r>
              <a:rPr lang="en-US" sz="2400" dirty="0"/>
              <a:t>CCIM Institute members receive a 15% reduction of coaching fees off of retail prices.</a:t>
            </a:r>
          </a:p>
        </p:txBody>
      </p:sp>
      <p:pic>
        <p:nvPicPr>
          <p:cNvPr id="4" name="Picture 3">
            <a:extLst>
              <a:ext uri="{FF2B5EF4-FFF2-40B4-BE49-F238E27FC236}">
                <a16:creationId xmlns:a16="http://schemas.microsoft.com/office/drawing/2014/main" id="{E4FA0F07-3DA8-43D9-A35B-BCD069DBA8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363" y="1505039"/>
            <a:ext cx="6516946" cy="790180"/>
          </a:xfrm>
          <a:prstGeom prst="rect">
            <a:avLst/>
          </a:prstGeom>
        </p:spPr>
      </p:pic>
    </p:spTree>
    <p:extLst>
      <p:ext uri="{BB962C8B-B14F-4D97-AF65-F5344CB8AC3E}">
        <p14:creationId xmlns:p14="http://schemas.microsoft.com/office/powerpoint/2010/main" val="7159902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7D5BF74-DF32-4762-81CE-DDB15C346238}"/>
              </a:ext>
            </a:extLst>
          </p:cNvPr>
          <p:cNvSpPr>
            <a:spLocks noGrp="1"/>
          </p:cNvSpPr>
          <p:nvPr>
            <p:ph type="body" sz="quarter" idx="10"/>
          </p:nvPr>
        </p:nvSpPr>
        <p:spPr>
          <a:xfrm>
            <a:off x="861041" y="2997194"/>
            <a:ext cx="9690100" cy="3638351"/>
          </a:xfrm>
        </p:spPr>
        <p:txBody>
          <a:bodyPr>
            <a:noAutofit/>
          </a:bodyPr>
          <a:lstStyle/>
          <a:p>
            <a:pPr marL="0" indent="0">
              <a:buNone/>
            </a:pPr>
            <a:r>
              <a:rPr lang="en-US" sz="2400" b="1" dirty="0">
                <a:solidFill>
                  <a:srgbClr val="BE0F34"/>
                </a:solidFill>
                <a:latin typeface="Arial" panose="020B0604020202020204" pitchFamily="34" charset="0"/>
                <a:cs typeface="Arial" panose="020B0604020202020204" pitchFamily="34" charset="0"/>
              </a:rPr>
              <a:t>National Association of REALTORS®</a:t>
            </a:r>
            <a:endParaRPr lang="en-US" sz="2400" dirty="0"/>
          </a:p>
          <a:p>
            <a:r>
              <a:rPr lang="en-US" sz="2200" dirty="0"/>
              <a:t>CCIM Institute is an affiliate association of NAR, which requires CCIM designees either be active REALTOR® members or an Institute Affiliate members of NAR.</a:t>
            </a:r>
          </a:p>
          <a:p>
            <a:r>
              <a:rPr lang="en-US" sz="2200" dirty="0"/>
              <a:t>Both memberships receive access to the REALTOR® Benefits Program, which includes discounts on which includes discounts on:</a:t>
            </a:r>
          </a:p>
          <a:p>
            <a:pPr lvl="1"/>
            <a:r>
              <a:rPr lang="en-US" sz="2200" dirty="0"/>
              <a:t>tech gear from Dell, Lenovo, Sprint, and Xerox</a:t>
            </a:r>
          </a:p>
          <a:p>
            <a:pPr lvl="1"/>
            <a:r>
              <a:rPr lang="en-US" sz="2200" dirty="0"/>
              <a:t>car rentals from Budget, Avis, and Hertz</a:t>
            </a:r>
          </a:p>
          <a:p>
            <a:pPr lvl="1"/>
            <a:r>
              <a:rPr lang="en-US" sz="2200" dirty="0"/>
              <a:t>insurance options for health, dental, and vision</a:t>
            </a:r>
          </a:p>
          <a:p>
            <a:pPr lvl="1"/>
            <a:r>
              <a:rPr lang="en-US" sz="2200" dirty="0"/>
              <a:t>transaction management applications like DocuSign and </a:t>
            </a:r>
            <a:r>
              <a:rPr lang="en-US" sz="2200" dirty="0" err="1"/>
              <a:t>zipLogix</a:t>
            </a:r>
            <a:endParaRPr lang="en-US" sz="2200" dirty="0"/>
          </a:p>
        </p:txBody>
      </p:sp>
      <p:pic>
        <p:nvPicPr>
          <p:cNvPr id="1028" name="Picture 4" descr="Image result for nar commercial">
            <a:extLst>
              <a:ext uri="{FF2B5EF4-FFF2-40B4-BE49-F238E27FC236}">
                <a16:creationId xmlns:a16="http://schemas.microsoft.com/office/drawing/2014/main" id="{244A031F-DA1B-4C08-A8B5-3B87B37D76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9579"/>
          <a:stretch/>
        </p:blipFill>
        <p:spPr bwMode="auto">
          <a:xfrm>
            <a:off x="923108" y="1283402"/>
            <a:ext cx="3910149" cy="1257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69648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5D56FC1-5447-45A6-923A-6E21DE248D16}"/>
              </a:ext>
            </a:extLst>
          </p:cNvPr>
          <p:cNvSpPr>
            <a:spLocks noGrp="1"/>
          </p:cNvSpPr>
          <p:nvPr>
            <p:ph type="body" sz="quarter" idx="10"/>
          </p:nvPr>
        </p:nvSpPr>
        <p:spPr>
          <a:xfrm>
            <a:off x="861664" y="3348762"/>
            <a:ext cx="9690100" cy="2755900"/>
          </a:xfrm>
        </p:spPr>
        <p:txBody>
          <a:bodyPr>
            <a:noAutofit/>
          </a:bodyPr>
          <a:lstStyle/>
          <a:p>
            <a:r>
              <a:rPr lang="en-US" sz="2400" dirty="0"/>
              <a:t>Showcase your designation by using a customized CCIM.net email account fully equipped with Google G Suite. </a:t>
            </a:r>
          </a:p>
          <a:p>
            <a:r>
              <a:rPr lang="en-US" sz="2400" dirty="0"/>
              <a:t>Google G Suite is a set of apps that allow you to collaborate with associates, quickly share information with clients, and get work across devices - wherever you are.  Your account comes equipped with Gmail, Drive, Hangouts, Docs, Sheets, Slides, Forms, and Calendar.</a:t>
            </a:r>
          </a:p>
          <a:p>
            <a:r>
              <a:rPr lang="en-US" sz="2400" dirty="0"/>
              <a:t>Log in or sign up at </a:t>
            </a:r>
            <a:r>
              <a:rPr lang="en-US" sz="2400" b="1" dirty="0">
                <a:solidFill>
                  <a:srgbClr val="BE0F34"/>
                </a:solidFill>
              </a:rPr>
              <a:t>CCIM.net</a:t>
            </a:r>
            <a:r>
              <a:rPr lang="en-US" sz="2400" dirty="0"/>
              <a:t>.</a:t>
            </a:r>
          </a:p>
        </p:txBody>
      </p:sp>
      <p:pic>
        <p:nvPicPr>
          <p:cNvPr id="1026" name="Picture 2" descr="https://www.planhat.com/img/integrations/gsuite-logo--md5--956291dec7ccd15a209a980b183caf27.png">
            <a:extLst>
              <a:ext uri="{FF2B5EF4-FFF2-40B4-BE49-F238E27FC236}">
                <a16:creationId xmlns:a16="http://schemas.microsoft.com/office/drawing/2014/main" id="{0BC67E4E-9EA2-466D-A9C6-D87C266E0D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9386" y="959163"/>
            <a:ext cx="3156423" cy="7810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41BD46F-1F0D-4DE5-87EC-675ACB4EBB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4765" y="1981200"/>
            <a:ext cx="736999" cy="736999"/>
          </a:xfrm>
          <a:prstGeom prst="rect">
            <a:avLst/>
          </a:prstGeom>
        </p:spPr>
      </p:pic>
      <p:pic>
        <p:nvPicPr>
          <p:cNvPr id="10" name="Picture 9">
            <a:extLst>
              <a:ext uri="{FF2B5EF4-FFF2-40B4-BE49-F238E27FC236}">
                <a16:creationId xmlns:a16="http://schemas.microsoft.com/office/drawing/2014/main" id="{292DDC71-59D9-445D-8C5A-30072A3D84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32090" y="1981200"/>
            <a:ext cx="736999" cy="736999"/>
          </a:xfrm>
          <a:prstGeom prst="rect">
            <a:avLst/>
          </a:prstGeom>
        </p:spPr>
      </p:pic>
      <p:pic>
        <p:nvPicPr>
          <p:cNvPr id="12" name="Picture 11">
            <a:extLst>
              <a:ext uri="{FF2B5EF4-FFF2-40B4-BE49-F238E27FC236}">
                <a16:creationId xmlns:a16="http://schemas.microsoft.com/office/drawing/2014/main" id="{89C6A987-121B-4872-8DE4-65663301BB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91485" y="1981200"/>
            <a:ext cx="736999" cy="736999"/>
          </a:xfrm>
          <a:prstGeom prst="rect">
            <a:avLst/>
          </a:prstGeom>
        </p:spPr>
      </p:pic>
      <p:pic>
        <p:nvPicPr>
          <p:cNvPr id="14" name="Picture 13">
            <a:extLst>
              <a:ext uri="{FF2B5EF4-FFF2-40B4-BE49-F238E27FC236}">
                <a16:creationId xmlns:a16="http://schemas.microsoft.com/office/drawing/2014/main" id="{857DAFCF-7DBE-41D0-A39E-D9BDA57CD6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08810" y="1981200"/>
            <a:ext cx="736999" cy="736999"/>
          </a:xfrm>
          <a:prstGeom prst="rect">
            <a:avLst/>
          </a:prstGeom>
        </p:spPr>
      </p:pic>
      <p:pic>
        <p:nvPicPr>
          <p:cNvPr id="16" name="Picture 15">
            <a:extLst>
              <a:ext uri="{FF2B5EF4-FFF2-40B4-BE49-F238E27FC236}">
                <a16:creationId xmlns:a16="http://schemas.microsoft.com/office/drawing/2014/main" id="{6509D4C3-6D08-45A6-BFD0-1AF089320BE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34593" y="1981200"/>
            <a:ext cx="736999" cy="736999"/>
          </a:xfrm>
          <a:prstGeom prst="rect">
            <a:avLst/>
          </a:prstGeom>
        </p:spPr>
      </p:pic>
      <p:pic>
        <p:nvPicPr>
          <p:cNvPr id="18" name="Picture 17">
            <a:extLst>
              <a:ext uri="{FF2B5EF4-FFF2-40B4-BE49-F238E27FC236}">
                <a16:creationId xmlns:a16="http://schemas.microsoft.com/office/drawing/2014/main" id="{8F8BBC38-AA26-42A8-B132-B967E026E36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85530" y="1981200"/>
            <a:ext cx="736999" cy="736999"/>
          </a:xfrm>
          <a:prstGeom prst="rect">
            <a:avLst/>
          </a:prstGeom>
        </p:spPr>
      </p:pic>
      <p:pic>
        <p:nvPicPr>
          <p:cNvPr id="20" name="Picture 19">
            <a:extLst>
              <a:ext uri="{FF2B5EF4-FFF2-40B4-BE49-F238E27FC236}">
                <a16:creationId xmlns:a16="http://schemas.microsoft.com/office/drawing/2014/main" id="{5482F541-A60D-4F6B-A320-11987ED6F05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68205" y="1957818"/>
            <a:ext cx="736999" cy="736999"/>
          </a:xfrm>
          <a:prstGeom prst="rect">
            <a:avLst/>
          </a:prstGeom>
        </p:spPr>
      </p:pic>
      <p:pic>
        <p:nvPicPr>
          <p:cNvPr id="22" name="Picture 21">
            <a:extLst>
              <a:ext uri="{FF2B5EF4-FFF2-40B4-BE49-F238E27FC236}">
                <a16:creationId xmlns:a16="http://schemas.microsoft.com/office/drawing/2014/main" id="{4404C334-F943-43E2-80FB-0AA785F50DC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75308" y="1981200"/>
            <a:ext cx="736999" cy="736999"/>
          </a:xfrm>
          <a:prstGeom prst="rect">
            <a:avLst/>
          </a:prstGeom>
        </p:spPr>
      </p:pic>
    </p:spTree>
    <p:extLst>
      <p:ext uri="{BB962C8B-B14F-4D97-AF65-F5344CB8AC3E}">
        <p14:creationId xmlns:p14="http://schemas.microsoft.com/office/powerpoint/2010/main" val="8608727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F894AB-CB70-4147-B61B-A8984FAC1E3E}"/>
              </a:ext>
            </a:extLst>
          </p:cNvPr>
          <p:cNvSpPr/>
          <p:nvPr/>
        </p:nvSpPr>
        <p:spPr>
          <a:xfrm>
            <a:off x="833887" y="927222"/>
            <a:ext cx="5262113" cy="480131"/>
          </a:xfrm>
          <a:prstGeom prst="rect">
            <a:avLst/>
          </a:prstGeom>
        </p:spPr>
        <p:txBody>
          <a:bodyPr wrap="square">
            <a:spAutoFit/>
          </a:bodyPr>
          <a:lstStyle/>
          <a:p>
            <a:pPr>
              <a:lnSpc>
                <a:spcPct val="90000"/>
              </a:lnSpc>
              <a:spcBef>
                <a:spcPts val="1000"/>
              </a:spcBef>
            </a:pPr>
            <a:r>
              <a:rPr lang="en-US" sz="2800" b="1" dirty="0">
                <a:solidFill>
                  <a:srgbClr val="333333"/>
                </a:solidFill>
                <a:latin typeface="Arial" panose="020B0604020202020204" pitchFamily="34" charset="0"/>
                <a:cs typeface="Arial" panose="020B0604020202020204" pitchFamily="34" charset="0"/>
              </a:rPr>
              <a:t>Upcoming Affinity Providers</a:t>
            </a:r>
          </a:p>
        </p:txBody>
      </p:sp>
      <p:sp>
        <p:nvSpPr>
          <p:cNvPr id="7" name="Text Placeholder 2">
            <a:extLst>
              <a:ext uri="{FF2B5EF4-FFF2-40B4-BE49-F238E27FC236}">
                <a16:creationId xmlns:a16="http://schemas.microsoft.com/office/drawing/2014/main" id="{06FB53A4-00A1-4416-B527-60A8E88B56D2}"/>
              </a:ext>
            </a:extLst>
          </p:cNvPr>
          <p:cNvSpPr>
            <a:spLocks noGrp="1"/>
          </p:cNvSpPr>
          <p:nvPr>
            <p:ph type="body" sz="quarter" idx="10"/>
          </p:nvPr>
        </p:nvSpPr>
        <p:spPr>
          <a:xfrm>
            <a:off x="874862" y="1546168"/>
            <a:ext cx="9925410" cy="5272896"/>
          </a:xfrm>
        </p:spPr>
        <p:txBody>
          <a:bodyPr>
            <a:noAutofit/>
          </a:bodyPr>
          <a:lstStyle/>
          <a:p>
            <a:pPr marL="0" indent="0">
              <a:buNone/>
            </a:pPr>
            <a:r>
              <a:rPr lang="en-US" sz="2000" b="1" dirty="0" err="1">
                <a:solidFill>
                  <a:srgbClr val="BE0F34"/>
                </a:solidFill>
                <a:latin typeface="Arial" panose="020B0604020202020204" pitchFamily="34" charset="0"/>
                <a:cs typeface="Arial" panose="020B0604020202020204" pitchFamily="34" charset="0"/>
              </a:rPr>
              <a:t>Biproxi</a:t>
            </a:r>
            <a:r>
              <a:rPr lang="en-US" sz="2000" b="1" dirty="0">
                <a:solidFill>
                  <a:srgbClr val="BE0F34"/>
                </a:solidFill>
                <a:latin typeface="Arial" panose="020B0604020202020204" pitchFamily="34" charset="0"/>
                <a:cs typeface="Arial" panose="020B0604020202020204" pitchFamily="34" charset="0"/>
              </a:rPr>
              <a:t> </a:t>
            </a:r>
          </a:p>
          <a:p>
            <a:r>
              <a:rPr lang="en-US" sz="2000" dirty="0" err="1"/>
              <a:t>Biproxi</a:t>
            </a:r>
            <a:r>
              <a:rPr lang="en-US" sz="2000" dirty="0"/>
              <a:t> is the one-stop shop for commercial real estate sales and leasing. It includes a free commercial multiple listing service, marketing platforms for sales and leasing, and a suite of customized marketing tools - all geared toward improving the transaction process for middle-market CRE brokers, buyers, sellers and tenants. </a:t>
            </a:r>
          </a:p>
          <a:p>
            <a:pPr marL="0" indent="0">
              <a:buNone/>
            </a:pPr>
            <a:r>
              <a:rPr lang="en-US" sz="2000" b="1" dirty="0" err="1">
                <a:solidFill>
                  <a:srgbClr val="BE0F34"/>
                </a:solidFill>
                <a:latin typeface="Arial" panose="020B0604020202020204" pitchFamily="34" charset="0"/>
                <a:cs typeface="Arial" panose="020B0604020202020204" pitchFamily="34" charset="0"/>
              </a:rPr>
              <a:t>Brevitas</a:t>
            </a:r>
            <a:r>
              <a:rPr lang="en-US" sz="2000" b="1" dirty="0">
                <a:solidFill>
                  <a:srgbClr val="BE0F34"/>
                </a:solidFill>
                <a:latin typeface="Arial" panose="020B0604020202020204" pitchFamily="34" charset="0"/>
                <a:cs typeface="Arial" panose="020B0604020202020204" pitchFamily="34" charset="0"/>
              </a:rPr>
              <a:t> </a:t>
            </a:r>
          </a:p>
          <a:p>
            <a:r>
              <a:rPr lang="en-US" sz="2000" dirty="0"/>
              <a:t>Free nationwide marketplace for CCIM members to post active listings, as well as outbound marketing tools such as email campaign tools, html builders, and deal rooms. </a:t>
            </a:r>
            <a:r>
              <a:rPr lang="en-US" sz="2000" dirty="0" err="1"/>
              <a:t>Brevitas</a:t>
            </a:r>
            <a:r>
              <a:rPr lang="en-US" sz="2000" dirty="0"/>
              <a:t> is focused on brokerage teams and creating a more collaborative online marketing experience.</a:t>
            </a:r>
          </a:p>
          <a:p>
            <a:pPr marL="0" indent="0">
              <a:buNone/>
            </a:pPr>
            <a:r>
              <a:rPr lang="en-US" sz="2000" b="1" dirty="0" err="1">
                <a:solidFill>
                  <a:srgbClr val="BE0F34"/>
                </a:solidFill>
                <a:latin typeface="Arial" panose="020B0604020202020204" pitchFamily="34" charset="0"/>
                <a:cs typeface="Arial" panose="020B0604020202020204" pitchFamily="34" charset="0"/>
              </a:rPr>
              <a:t>Leasecake</a:t>
            </a:r>
            <a:r>
              <a:rPr lang="en-US" sz="2000" b="1" dirty="0">
                <a:solidFill>
                  <a:srgbClr val="BE0F34"/>
                </a:solidFill>
                <a:latin typeface="Arial" panose="020B0604020202020204" pitchFamily="34" charset="0"/>
                <a:cs typeface="Arial" panose="020B0604020202020204" pitchFamily="34" charset="0"/>
              </a:rPr>
              <a:t> </a:t>
            </a:r>
          </a:p>
          <a:p>
            <a:r>
              <a:rPr lang="en-US" sz="2000" dirty="0" err="1"/>
              <a:t>Leasecake</a:t>
            </a:r>
            <a:r>
              <a:rPr lang="en-US" sz="2000" dirty="0"/>
              <a:t> is a lease management software that automates tracking and notifications of rent increases, lease expirations and other vital "dates and dollars" lease events that are manually updated in static spreadsheets and calendar reminders. </a:t>
            </a:r>
          </a:p>
        </p:txBody>
      </p:sp>
    </p:spTree>
    <p:extLst>
      <p:ext uri="{BB962C8B-B14F-4D97-AF65-F5344CB8AC3E}">
        <p14:creationId xmlns:p14="http://schemas.microsoft.com/office/powerpoint/2010/main" val="23287439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679ED45-0FE6-43DB-8D84-8EE38BD09265}"/>
              </a:ext>
            </a:extLst>
          </p:cNvPr>
          <p:cNvSpPr/>
          <p:nvPr/>
        </p:nvSpPr>
        <p:spPr>
          <a:xfrm>
            <a:off x="0" y="2649466"/>
            <a:ext cx="12192000" cy="2062103"/>
          </a:xfrm>
          <a:prstGeom prst="rect">
            <a:avLst/>
          </a:prstGeom>
        </p:spPr>
        <p:txBody>
          <a:bodyPr wrap="square">
            <a:spAutoFit/>
          </a:bodyPr>
          <a:lstStyle/>
          <a:p>
            <a:pPr algn="ctr"/>
            <a:r>
              <a:rPr lang="en-US" sz="4000" dirty="0">
                <a:solidFill>
                  <a:srgbClr val="333333"/>
                </a:solidFill>
                <a:latin typeface="Helvetica" pitchFamily="34" charset="0"/>
              </a:rPr>
              <a:t>For more information, promo codes, or </a:t>
            </a:r>
            <a:br>
              <a:rPr lang="en-US" sz="4000" dirty="0">
                <a:solidFill>
                  <a:srgbClr val="333333"/>
                </a:solidFill>
                <a:latin typeface="Helvetica" pitchFamily="34" charset="0"/>
              </a:rPr>
            </a:br>
            <a:r>
              <a:rPr lang="en-US" sz="4000" dirty="0">
                <a:solidFill>
                  <a:srgbClr val="333333"/>
                </a:solidFill>
                <a:latin typeface="Helvetica" pitchFamily="34" charset="0"/>
              </a:rPr>
              <a:t>to become an Affinity Provider visit:</a:t>
            </a:r>
            <a:endParaRPr lang="en-US" sz="4000" b="1" dirty="0">
              <a:solidFill>
                <a:srgbClr val="BE0F34"/>
              </a:solidFill>
            </a:endParaRPr>
          </a:p>
          <a:p>
            <a:pPr algn="ctr"/>
            <a:r>
              <a:rPr lang="en-US" sz="4800" b="1" dirty="0">
                <a:solidFill>
                  <a:srgbClr val="BE0F34"/>
                </a:solidFill>
              </a:rPr>
              <a:t>www.ccim.com/affinity</a:t>
            </a:r>
            <a:endParaRPr lang="en-US" sz="4800" dirty="0"/>
          </a:p>
        </p:txBody>
      </p:sp>
    </p:spTree>
    <p:extLst>
      <p:ext uri="{BB962C8B-B14F-4D97-AF65-F5344CB8AC3E}">
        <p14:creationId xmlns:p14="http://schemas.microsoft.com/office/powerpoint/2010/main" val="1272600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F675515-AADB-4D90-8EE0-C84B3427ED7A}"/>
              </a:ext>
            </a:extLst>
          </p:cNvPr>
          <p:cNvSpPr>
            <a:spLocks noGrp="1"/>
          </p:cNvSpPr>
          <p:nvPr>
            <p:ph type="body" sz="quarter" idx="10"/>
          </p:nvPr>
        </p:nvSpPr>
        <p:spPr>
          <a:xfrm>
            <a:off x="848139" y="3146587"/>
            <a:ext cx="9690100" cy="2755900"/>
          </a:xfrm>
        </p:spPr>
        <p:txBody>
          <a:bodyPr>
            <a:noAutofit/>
          </a:bodyPr>
          <a:lstStyle/>
          <a:p>
            <a:pPr marL="0" indent="0">
              <a:buNone/>
            </a:pPr>
            <a:r>
              <a:rPr lang="en-US" sz="2400" b="1" dirty="0" err="1">
                <a:solidFill>
                  <a:srgbClr val="BE0F34"/>
                </a:solidFill>
                <a:latin typeface="Arial" panose="020B0604020202020204" pitchFamily="34" charset="0"/>
                <a:cs typeface="Arial" panose="020B0604020202020204" pitchFamily="34" charset="0"/>
              </a:rPr>
              <a:t>biproxi</a:t>
            </a:r>
            <a:r>
              <a:rPr lang="en-US" sz="2400" dirty="0">
                <a:solidFill>
                  <a:srgbClr val="BE0F34"/>
                </a:solidFill>
                <a:latin typeface="Arial" panose="020B0604020202020204" pitchFamily="34" charset="0"/>
                <a:cs typeface="Arial" panose="020B0604020202020204" pitchFamily="34" charset="0"/>
              </a:rPr>
              <a:t> </a:t>
            </a:r>
            <a:endParaRPr lang="en-US" sz="2400" dirty="0"/>
          </a:p>
          <a:p>
            <a:r>
              <a:rPr lang="en-US" sz="2400" dirty="0" err="1"/>
              <a:t>Biproxi</a:t>
            </a:r>
            <a:r>
              <a:rPr lang="en-US" sz="2400" dirty="0"/>
              <a:t> is the one-stop shop for commercial real estate sales and leasing. It includes a free commercial multiple listing service, marketing platforms for sales and leasing, and a suite of customized marketing tools</a:t>
            </a:r>
          </a:p>
          <a:p>
            <a:r>
              <a:rPr lang="en-US" sz="2400" dirty="0"/>
              <a:t>CCIM Institute members receive a 10% discount on any products purchased through </a:t>
            </a:r>
            <a:r>
              <a:rPr lang="en-US" sz="2400" dirty="0" err="1"/>
              <a:t>Biproxi's</a:t>
            </a:r>
            <a:r>
              <a:rPr lang="en-US" sz="2400" dirty="0"/>
              <a:t> Marketplace, including professional property photos, aerial videos, and virtual staging.</a:t>
            </a:r>
          </a:p>
        </p:txBody>
      </p:sp>
      <p:pic>
        <p:nvPicPr>
          <p:cNvPr id="4" name="Picture 3">
            <a:extLst>
              <a:ext uri="{FF2B5EF4-FFF2-40B4-BE49-F238E27FC236}">
                <a16:creationId xmlns:a16="http://schemas.microsoft.com/office/drawing/2014/main" id="{CC4B5765-A152-445C-A81B-B7677B3368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670" y="1294248"/>
            <a:ext cx="3414056" cy="1371719"/>
          </a:xfrm>
          <a:prstGeom prst="rect">
            <a:avLst/>
          </a:prstGeom>
        </p:spPr>
      </p:pic>
    </p:spTree>
    <p:extLst>
      <p:ext uri="{BB962C8B-B14F-4D97-AF65-F5344CB8AC3E}">
        <p14:creationId xmlns:p14="http://schemas.microsoft.com/office/powerpoint/2010/main" val="142437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66C083-F7D7-45C1-868F-929D64DC2A25}"/>
              </a:ext>
            </a:extLst>
          </p:cNvPr>
          <p:cNvSpPr>
            <a:spLocks noGrp="1"/>
          </p:cNvSpPr>
          <p:nvPr>
            <p:ph type="body" sz="quarter" idx="10"/>
          </p:nvPr>
        </p:nvSpPr>
        <p:spPr>
          <a:xfrm>
            <a:off x="858078" y="3127939"/>
            <a:ext cx="9690100" cy="2755900"/>
          </a:xfrm>
        </p:spPr>
        <p:txBody>
          <a:bodyPr>
            <a:normAutofit/>
          </a:bodyPr>
          <a:lstStyle/>
          <a:p>
            <a:pPr marL="0" indent="0">
              <a:buNone/>
            </a:pPr>
            <a:r>
              <a:rPr lang="en-US" sz="2400" b="1" dirty="0" err="1">
                <a:solidFill>
                  <a:srgbClr val="BE0F34"/>
                </a:solidFill>
                <a:latin typeface="Arial" panose="020B0604020202020204" pitchFamily="34" charset="0"/>
                <a:cs typeface="Arial" panose="020B0604020202020204" pitchFamily="34" charset="0"/>
              </a:rPr>
              <a:t>ClientLook</a:t>
            </a:r>
            <a:endParaRPr lang="en-US" sz="2400" dirty="0"/>
          </a:p>
          <a:p>
            <a:r>
              <a:rPr lang="en-US" sz="2400" dirty="0" err="1"/>
              <a:t>ClientLook</a:t>
            </a:r>
            <a:r>
              <a:rPr lang="en-US" sz="2400" dirty="0"/>
              <a:t> is a commercial real estate CRM subscription, which gives you a platform to easily track deal activities, emails, clients, and more.</a:t>
            </a:r>
          </a:p>
          <a:p>
            <a:r>
              <a:rPr lang="en-US" sz="2400" dirty="0"/>
              <a:t>CCIM members receive a 15% discount of the subscription.</a:t>
            </a:r>
          </a:p>
        </p:txBody>
      </p:sp>
      <p:pic>
        <p:nvPicPr>
          <p:cNvPr id="5122" name="Picture 2" descr="Image result for clientlook logo">
            <a:extLst>
              <a:ext uri="{FF2B5EF4-FFF2-40B4-BE49-F238E27FC236}">
                <a16:creationId xmlns:a16="http://schemas.microsoft.com/office/drawing/2014/main" id="{54519382-730D-49AC-A57C-ED7CAAE260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23114"/>
            <a:ext cx="4838567" cy="1516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487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9C0BEE-B4DE-45A6-8D06-067A9F8DB0CD}"/>
              </a:ext>
            </a:extLst>
          </p:cNvPr>
          <p:cNvSpPr>
            <a:spLocks noGrp="1"/>
          </p:cNvSpPr>
          <p:nvPr>
            <p:ph type="body" sz="quarter" idx="10"/>
          </p:nvPr>
        </p:nvSpPr>
        <p:spPr>
          <a:xfrm>
            <a:off x="863943" y="3129889"/>
            <a:ext cx="9690100" cy="2755900"/>
          </a:xfrm>
        </p:spPr>
        <p:txBody>
          <a:bodyPr>
            <a:normAutofit/>
          </a:bodyPr>
          <a:lstStyle/>
          <a:p>
            <a:pPr marL="0" indent="0">
              <a:buNone/>
            </a:pPr>
            <a:r>
              <a:rPr lang="en-US" sz="2400" b="1" dirty="0" err="1">
                <a:solidFill>
                  <a:srgbClr val="BE0F34"/>
                </a:solidFill>
                <a:latin typeface="Arial" panose="020B0604020202020204" pitchFamily="34" charset="0"/>
                <a:cs typeface="Arial" panose="020B0604020202020204" pitchFamily="34" charset="0"/>
              </a:rPr>
              <a:t>CommissionTrac</a:t>
            </a:r>
            <a:endParaRPr lang="en-US" sz="2400" b="1" dirty="0">
              <a:solidFill>
                <a:srgbClr val="BE0F34"/>
              </a:solidFill>
              <a:latin typeface="Arial" panose="020B0604020202020204" pitchFamily="34" charset="0"/>
              <a:cs typeface="Arial" panose="020B0604020202020204" pitchFamily="34" charset="0"/>
            </a:endParaRPr>
          </a:p>
          <a:p>
            <a:r>
              <a:rPr lang="en-US" sz="2400" dirty="0" err="1"/>
              <a:t>CommissionTrac</a:t>
            </a:r>
            <a:r>
              <a:rPr lang="en-US" sz="2400" dirty="0"/>
              <a:t> is a cloud-based application for all things commissions and accounting for commercial real estate. </a:t>
            </a:r>
          </a:p>
          <a:p>
            <a:r>
              <a:rPr lang="en-US" sz="2400" dirty="0"/>
              <a:t>Members receive a 20% discount on the monthly retail price.</a:t>
            </a:r>
          </a:p>
        </p:txBody>
      </p:sp>
      <p:pic>
        <p:nvPicPr>
          <p:cNvPr id="6" name="Picture 5">
            <a:extLst>
              <a:ext uri="{FF2B5EF4-FFF2-40B4-BE49-F238E27FC236}">
                <a16:creationId xmlns:a16="http://schemas.microsoft.com/office/drawing/2014/main" id="{C8215A5F-16DA-4F9B-81B2-27029232CA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1450826"/>
            <a:ext cx="6124161" cy="1060748"/>
          </a:xfrm>
          <a:prstGeom prst="rect">
            <a:avLst/>
          </a:prstGeom>
        </p:spPr>
      </p:pic>
    </p:spTree>
    <p:extLst>
      <p:ext uri="{BB962C8B-B14F-4D97-AF65-F5344CB8AC3E}">
        <p14:creationId xmlns:p14="http://schemas.microsoft.com/office/powerpoint/2010/main" val="1989144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709D90-0802-43AC-AF4A-A2A31085A61F}"/>
              </a:ext>
            </a:extLst>
          </p:cNvPr>
          <p:cNvSpPr>
            <a:spLocks noGrp="1"/>
          </p:cNvSpPr>
          <p:nvPr>
            <p:ph type="body" sz="quarter" idx="10"/>
          </p:nvPr>
        </p:nvSpPr>
        <p:spPr>
          <a:xfrm>
            <a:off x="889828" y="3151810"/>
            <a:ext cx="9690100" cy="2755900"/>
          </a:xfrm>
        </p:spPr>
        <p:txBody>
          <a:bodyPr>
            <a:normAutofit/>
          </a:bodyPr>
          <a:lstStyle/>
          <a:p>
            <a:pPr marL="0" indent="0">
              <a:buNone/>
            </a:pPr>
            <a:r>
              <a:rPr lang="en-US" sz="2400" b="1" dirty="0">
                <a:solidFill>
                  <a:srgbClr val="BE0F34"/>
                </a:solidFill>
                <a:latin typeface="Arial" panose="020B0604020202020204" pitchFamily="34" charset="0"/>
                <a:cs typeface="Arial" panose="020B0604020202020204" pitchFamily="34" charset="0"/>
              </a:rPr>
              <a:t>CREXi</a:t>
            </a:r>
          </a:p>
          <a:p>
            <a:r>
              <a:rPr lang="en-US" sz="2400" dirty="0"/>
              <a:t>CREXi is a commercial real estate marketplace and technology platform dedicated to supporting every stakeholder within the CRE industry.</a:t>
            </a:r>
          </a:p>
          <a:p>
            <a:r>
              <a:rPr lang="en-US" sz="2400" dirty="0"/>
              <a:t>CCIM members will receive a 30% discount on CREXi Broker Pro.</a:t>
            </a:r>
          </a:p>
        </p:txBody>
      </p:sp>
      <p:pic>
        <p:nvPicPr>
          <p:cNvPr id="4" name="Picture 3">
            <a:extLst>
              <a:ext uri="{FF2B5EF4-FFF2-40B4-BE49-F238E27FC236}">
                <a16:creationId xmlns:a16="http://schemas.microsoft.com/office/drawing/2014/main" id="{C5FABCB4-EB58-423C-B265-E51A1A2A51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970168"/>
            <a:ext cx="4782378" cy="1452824"/>
          </a:xfrm>
          <a:prstGeom prst="rect">
            <a:avLst/>
          </a:prstGeom>
        </p:spPr>
      </p:pic>
    </p:spTree>
    <p:extLst>
      <p:ext uri="{BB962C8B-B14F-4D97-AF65-F5344CB8AC3E}">
        <p14:creationId xmlns:p14="http://schemas.microsoft.com/office/powerpoint/2010/main" val="239591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709D90-0802-43AC-AF4A-A2A31085A61F}"/>
              </a:ext>
            </a:extLst>
          </p:cNvPr>
          <p:cNvSpPr>
            <a:spLocks noGrp="1"/>
          </p:cNvSpPr>
          <p:nvPr>
            <p:ph type="body" sz="quarter" idx="10"/>
          </p:nvPr>
        </p:nvSpPr>
        <p:spPr>
          <a:xfrm>
            <a:off x="838200" y="3131931"/>
            <a:ext cx="9690100" cy="2999376"/>
          </a:xfrm>
        </p:spPr>
        <p:txBody>
          <a:bodyPr>
            <a:normAutofit/>
          </a:bodyPr>
          <a:lstStyle/>
          <a:p>
            <a:pPr marL="0" indent="0">
              <a:buNone/>
            </a:pPr>
            <a:r>
              <a:rPr lang="en-US" sz="2400" b="1" dirty="0">
                <a:solidFill>
                  <a:srgbClr val="BE0F34"/>
                </a:solidFill>
                <a:latin typeface="Arial" panose="020B0604020202020204" pitchFamily="34" charset="0"/>
                <a:cs typeface="Arial" panose="020B0604020202020204" pitchFamily="34" charset="0"/>
              </a:rPr>
              <a:t>Digital Map Products</a:t>
            </a:r>
          </a:p>
          <a:p>
            <a:r>
              <a:rPr lang="en-US" sz="2400" dirty="0" err="1"/>
              <a:t>LandVision</a:t>
            </a:r>
            <a:r>
              <a:rPr lang="en-US" sz="2400" dirty="0"/>
              <a:t>™ by Digital Map Products (DMP) is a cloud-based mapping application that helps real estate professionals find off-market opportunities and win more deals. </a:t>
            </a:r>
          </a:p>
          <a:p>
            <a:r>
              <a:rPr lang="en-US" sz="2400" dirty="0"/>
              <a:t>CCIM members receive a 30% discount off retail pricing.</a:t>
            </a:r>
          </a:p>
        </p:txBody>
      </p:sp>
      <p:pic>
        <p:nvPicPr>
          <p:cNvPr id="5" name="Picture 4">
            <a:extLst>
              <a:ext uri="{FF2B5EF4-FFF2-40B4-BE49-F238E27FC236}">
                <a16:creationId xmlns:a16="http://schemas.microsoft.com/office/drawing/2014/main" id="{F581CDFD-816E-4217-80D9-77C94C448B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181928"/>
            <a:ext cx="5115339" cy="1598544"/>
          </a:xfrm>
          <a:prstGeom prst="rect">
            <a:avLst/>
          </a:prstGeom>
        </p:spPr>
      </p:pic>
    </p:spTree>
    <p:extLst>
      <p:ext uri="{BB962C8B-B14F-4D97-AF65-F5344CB8AC3E}">
        <p14:creationId xmlns:p14="http://schemas.microsoft.com/office/powerpoint/2010/main" val="2426211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709D90-0802-43AC-AF4A-A2A31085A61F}"/>
              </a:ext>
            </a:extLst>
          </p:cNvPr>
          <p:cNvSpPr>
            <a:spLocks noGrp="1"/>
          </p:cNvSpPr>
          <p:nvPr>
            <p:ph type="body" sz="quarter" idx="10"/>
          </p:nvPr>
        </p:nvSpPr>
        <p:spPr>
          <a:xfrm>
            <a:off x="877957" y="3141870"/>
            <a:ext cx="9690100" cy="2755900"/>
          </a:xfrm>
        </p:spPr>
        <p:txBody>
          <a:bodyPr>
            <a:normAutofit/>
          </a:bodyPr>
          <a:lstStyle/>
          <a:p>
            <a:pPr marL="0" indent="0">
              <a:buNone/>
            </a:pPr>
            <a:r>
              <a:rPr lang="en-US" sz="2400" b="1" dirty="0" err="1">
                <a:solidFill>
                  <a:srgbClr val="BE0F34"/>
                </a:solidFill>
                <a:latin typeface="Arial" panose="020B0604020202020204" pitchFamily="34" charset="0"/>
                <a:cs typeface="Arial" panose="020B0604020202020204" pitchFamily="34" charset="0"/>
              </a:rPr>
              <a:t>Earthvision</a:t>
            </a:r>
            <a:endParaRPr lang="en-US" sz="2400" b="1" dirty="0">
              <a:solidFill>
                <a:srgbClr val="BE0F34"/>
              </a:solidFill>
              <a:latin typeface="Arial" panose="020B0604020202020204" pitchFamily="34" charset="0"/>
              <a:cs typeface="Arial" panose="020B0604020202020204" pitchFamily="34" charset="0"/>
            </a:endParaRPr>
          </a:p>
          <a:p>
            <a:r>
              <a:rPr lang="en-US" sz="2400" dirty="0" err="1"/>
              <a:t>Earthvision</a:t>
            </a:r>
            <a:r>
              <a:rPr lang="en-US" sz="2400" dirty="0"/>
              <a:t> specializes in providing custom mapping, aerials, flyers, and customer analysis to the retail real estate industry.</a:t>
            </a:r>
          </a:p>
          <a:p>
            <a:r>
              <a:rPr lang="en-US" sz="2400" dirty="0"/>
              <a:t>CCIM Members will receive 15% off services and 20% off flyers.</a:t>
            </a:r>
          </a:p>
        </p:txBody>
      </p:sp>
      <p:pic>
        <p:nvPicPr>
          <p:cNvPr id="4" name="Picture 3">
            <a:extLst>
              <a:ext uri="{FF2B5EF4-FFF2-40B4-BE49-F238E27FC236}">
                <a16:creationId xmlns:a16="http://schemas.microsoft.com/office/drawing/2014/main" id="{70AF8959-4B7C-4032-BDAE-1F03C43B8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1314462"/>
            <a:ext cx="4628322" cy="926316"/>
          </a:xfrm>
          <a:prstGeom prst="rect">
            <a:avLst/>
          </a:prstGeom>
        </p:spPr>
      </p:pic>
    </p:spTree>
    <p:extLst>
      <p:ext uri="{BB962C8B-B14F-4D97-AF65-F5344CB8AC3E}">
        <p14:creationId xmlns:p14="http://schemas.microsoft.com/office/powerpoint/2010/main" val="1376728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C5AB5E7-68FF-46B7-8181-34A459BC9DFF}"/>
              </a:ext>
            </a:extLst>
          </p:cNvPr>
          <p:cNvSpPr>
            <a:spLocks noGrp="1"/>
          </p:cNvSpPr>
          <p:nvPr>
            <p:ph type="body" sz="quarter" idx="10"/>
          </p:nvPr>
        </p:nvSpPr>
        <p:spPr>
          <a:xfrm>
            <a:off x="866101" y="3152407"/>
            <a:ext cx="9690100" cy="2755900"/>
          </a:xfrm>
        </p:spPr>
        <p:txBody>
          <a:bodyPr>
            <a:noAutofit/>
          </a:bodyPr>
          <a:lstStyle/>
          <a:p>
            <a:pPr marL="0" indent="0">
              <a:buNone/>
            </a:pPr>
            <a:r>
              <a:rPr lang="en-US" sz="2400" b="1" dirty="0">
                <a:solidFill>
                  <a:srgbClr val="BE0F34"/>
                </a:solidFill>
                <a:latin typeface="Arial" panose="020B0604020202020204" pitchFamily="34" charset="0"/>
                <a:cs typeface="Arial" panose="020B0604020202020204" pitchFamily="34" charset="0"/>
              </a:rPr>
              <a:t>FedEx Office®  </a:t>
            </a:r>
          </a:p>
          <a:p>
            <a:r>
              <a:rPr lang="en-US" sz="2400" dirty="0"/>
              <a:t>FedEx Office® Preferred Pricing Program</a:t>
            </a:r>
          </a:p>
          <a:p>
            <a:r>
              <a:rPr lang="en-US" sz="2400" dirty="0"/>
              <a:t>CCIM members get these special rates:</a:t>
            </a:r>
          </a:p>
          <a:p>
            <a:pPr lvl="1"/>
            <a:r>
              <a:rPr lang="en-US" dirty="0"/>
              <a:t>Black &amp; white copies</a:t>
            </a:r>
            <a:r>
              <a:rPr lang="en-US"/>
              <a:t>: 34</a:t>
            </a:r>
            <a:r>
              <a:rPr lang="en-US" dirty="0"/>
              <a:t>¢ single-sided</a:t>
            </a:r>
          </a:p>
          <a:p>
            <a:pPr lvl="1"/>
            <a:r>
              <a:rPr lang="en-US" dirty="0"/>
              <a:t>Color copies: 35¢ single-sided</a:t>
            </a:r>
          </a:p>
          <a:p>
            <a:pPr lvl="1"/>
            <a:r>
              <a:rPr lang="en-US" dirty="0"/>
              <a:t>Other production services: 15% off</a:t>
            </a:r>
          </a:p>
        </p:txBody>
      </p:sp>
      <p:pic>
        <p:nvPicPr>
          <p:cNvPr id="2056" name="Picture 8" descr="http://local.fedex.com/images/logos/office.png">
            <a:extLst>
              <a:ext uri="{FF2B5EF4-FFF2-40B4-BE49-F238E27FC236}">
                <a16:creationId xmlns:a16="http://schemas.microsoft.com/office/drawing/2014/main" id="{E6045637-1545-436C-9BB7-8DD47F150C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284" y="845082"/>
            <a:ext cx="3586629" cy="1877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7206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4239</TotalTime>
  <Words>1344</Words>
  <Application>Microsoft Office PowerPoint</Application>
  <PresentationFormat>Widescreen</PresentationFormat>
  <Paragraphs>95</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Helvetica</vt:lpstr>
      <vt:lpstr>Office Theme</vt:lpstr>
      <vt:lpstr>CCIM Institute Membership Benefits  and Affinity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Gina Orlandi</dc:creator>
  <cp:lastModifiedBy>LaTonya Davenport</cp:lastModifiedBy>
  <cp:revision>82</cp:revision>
  <dcterms:created xsi:type="dcterms:W3CDTF">2017-04-10T14:11:34Z</dcterms:created>
  <dcterms:modified xsi:type="dcterms:W3CDTF">2019-03-21T17:00:14Z</dcterms:modified>
</cp:coreProperties>
</file>