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7"/>
  </p:notesMasterIdLst>
  <p:sldIdLst>
    <p:sldId id="256" r:id="rId3"/>
    <p:sldId id="293" r:id="rId4"/>
    <p:sldId id="287" r:id="rId5"/>
    <p:sldId id="272" r:id="rId6"/>
    <p:sldId id="274" r:id="rId7"/>
    <p:sldId id="308" r:id="rId8"/>
    <p:sldId id="275" r:id="rId9"/>
    <p:sldId id="296" r:id="rId10"/>
    <p:sldId id="305" r:id="rId11"/>
    <p:sldId id="306" r:id="rId12"/>
    <p:sldId id="257" r:id="rId13"/>
    <p:sldId id="258" r:id="rId14"/>
    <p:sldId id="282" r:id="rId15"/>
    <p:sldId id="259" r:id="rId16"/>
    <p:sldId id="286" r:id="rId17"/>
    <p:sldId id="276" r:id="rId18"/>
    <p:sldId id="281" r:id="rId19"/>
    <p:sldId id="301" r:id="rId20"/>
    <p:sldId id="277" r:id="rId21"/>
    <p:sldId id="289" r:id="rId22"/>
    <p:sldId id="278" r:id="rId23"/>
    <p:sldId id="291" r:id="rId24"/>
    <p:sldId id="260" r:id="rId25"/>
    <p:sldId id="280" r:id="rId26"/>
    <p:sldId id="292" r:id="rId27"/>
    <p:sldId id="294" r:id="rId28"/>
    <p:sldId id="262" r:id="rId29"/>
    <p:sldId id="263" r:id="rId30"/>
    <p:sldId id="307" r:id="rId31"/>
    <p:sldId id="304" r:id="rId32"/>
    <p:sldId id="269" r:id="rId33"/>
    <p:sldId id="273" r:id="rId34"/>
    <p:sldId id="288" r:id="rId35"/>
    <p:sldId id="26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na Orlandi" initials="GO" lastIdx="1" clrIdx="0">
    <p:extLst/>
  </p:cmAuthor>
  <p:cmAuthor id="2" name="Rich" initials=""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BE0F34"/>
    <a:srgbClr val="C27D05"/>
    <a:srgbClr val="BD712D"/>
    <a:srgbClr val="DAAD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96357" autoAdjust="0"/>
  </p:normalViewPr>
  <p:slideViewPr>
    <p:cSldViewPr snapToGrid="0" showGuides="1">
      <p:cViewPr varScale="1">
        <p:scale>
          <a:sx n="106" d="100"/>
          <a:sy n="106" d="100"/>
        </p:scale>
        <p:origin x="63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7400D9-CFA0-43B0-B5CE-14ABAC58475D}" type="datetimeFigureOut">
              <a:rPr lang="en-US" smtClean="0"/>
              <a:t>1/29/2019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3FDFC3-B012-439C-BE3A-411F27AA13E5}" type="slidenum">
              <a:rPr lang="en-US" smtClean="0"/>
              <a:t>‹#›</a:t>
            </a:fld>
            <a:endParaRPr lang="en-US"/>
          </a:p>
        </p:txBody>
      </p:sp>
    </p:spTree>
    <p:extLst>
      <p:ext uri="{BB962C8B-B14F-4D97-AF65-F5344CB8AC3E}">
        <p14:creationId xmlns:p14="http://schemas.microsoft.com/office/powerpoint/2010/main" val="2672588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membership is made up of commercial real estate specialists and allied professionals from across the globe. Each member has a different story to tell. But one thing unites us all. [click to next]</a:t>
            </a:r>
          </a:p>
        </p:txBody>
      </p:sp>
      <p:sp>
        <p:nvSpPr>
          <p:cNvPr id="4" name="Slide Number Placeholder 3"/>
          <p:cNvSpPr>
            <a:spLocks noGrp="1"/>
          </p:cNvSpPr>
          <p:nvPr>
            <p:ph type="sldNum" sz="quarter" idx="10"/>
          </p:nvPr>
        </p:nvSpPr>
        <p:spPr/>
        <p:txBody>
          <a:bodyPr/>
          <a:lstStyle/>
          <a:p>
            <a:fld id="{FC3FDFC3-B012-439C-BE3A-411F27AA13E5}" type="slidenum">
              <a:rPr lang="en-US" smtClean="0"/>
              <a:t>2</a:t>
            </a:fld>
            <a:endParaRPr lang="en-US"/>
          </a:p>
        </p:txBody>
      </p:sp>
    </p:spTree>
    <p:extLst>
      <p:ext uri="{BB962C8B-B14F-4D97-AF65-F5344CB8AC3E}">
        <p14:creationId xmlns:p14="http://schemas.microsoft.com/office/powerpoint/2010/main" val="465620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year, this exhibit space is full of CCIMs meeting with clients, as well as young commercial real estate professionals who are considering earning the designation. </a:t>
            </a:r>
          </a:p>
        </p:txBody>
      </p:sp>
      <p:sp>
        <p:nvSpPr>
          <p:cNvPr id="4" name="Slide Number Placeholder 3"/>
          <p:cNvSpPr>
            <a:spLocks noGrp="1"/>
          </p:cNvSpPr>
          <p:nvPr>
            <p:ph type="sldNum" sz="quarter" idx="10"/>
          </p:nvPr>
        </p:nvSpPr>
        <p:spPr/>
        <p:txBody>
          <a:bodyPr/>
          <a:lstStyle/>
          <a:p>
            <a:fld id="{FC3FDFC3-B012-439C-BE3A-411F27AA13E5}" type="slidenum">
              <a:rPr lang="en-US" smtClean="0"/>
              <a:t>20</a:t>
            </a:fld>
            <a:endParaRPr lang="en-US"/>
          </a:p>
        </p:txBody>
      </p:sp>
    </p:spTree>
    <p:extLst>
      <p:ext uri="{BB962C8B-B14F-4D97-AF65-F5344CB8AC3E}">
        <p14:creationId xmlns:p14="http://schemas.microsoft.com/office/powerpoint/2010/main" val="936354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attending one of our national meetings. They’re held twice a year – in the spring and the fall. Members like you can have a direct impact on the Institute’s strategic direction, and we welcome your input. </a:t>
            </a:r>
          </a:p>
        </p:txBody>
      </p:sp>
      <p:sp>
        <p:nvSpPr>
          <p:cNvPr id="4" name="Slide Number Placeholder 3"/>
          <p:cNvSpPr>
            <a:spLocks noGrp="1"/>
          </p:cNvSpPr>
          <p:nvPr>
            <p:ph type="sldNum" sz="quarter" idx="10"/>
          </p:nvPr>
        </p:nvSpPr>
        <p:spPr/>
        <p:txBody>
          <a:bodyPr/>
          <a:lstStyle/>
          <a:p>
            <a:fld id="{FC3FDFC3-B012-439C-BE3A-411F27AA13E5}" type="slidenum">
              <a:rPr lang="en-US" smtClean="0"/>
              <a:t>22</a:t>
            </a:fld>
            <a:endParaRPr lang="en-US"/>
          </a:p>
        </p:txBody>
      </p:sp>
    </p:spTree>
    <p:extLst>
      <p:ext uri="{BB962C8B-B14F-4D97-AF65-F5344CB8AC3E}">
        <p14:creationId xmlns:p14="http://schemas.microsoft.com/office/powerpoint/2010/main" val="3487583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CCIM.net Email with G Suite</a:t>
            </a:r>
          </a:p>
          <a:p>
            <a:r>
              <a:rPr lang="en-US" dirty="0"/>
              <a:t>Showcase your designation by using a customized CCIM.net email account fully equipped with Google G Suite.</a:t>
            </a:r>
          </a:p>
          <a:p>
            <a:endParaRPr lang="en-US" dirty="0"/>
          </a:p>
          <a:p>
            <a:r>
              <a:rPr lang="en-US" dirty="0" err="1"/>
              <a:t>DealShare</a:t>
            </a:r>
            <a:endParaRPr lang="en-US" dirty="0"/>
          </a:p>
          <a:p>
            <a:r>
              <a:rPr lang="en-US" dirty="0"/>
              <a:t>Share exclusive property haves and wants directly with other CCIM members via </a:t>
            </a:r>
            <a:r>
              <a:rPr lang="en-US" dirty="0" err="1"/>
              <a:t>DealShare</a:t>
            </a:r>
            <a:r>
              <a:rPr lang="en-US" dirty="0"/>
              <a:t>, a preference-matching marketing platform.</a:t>
            </a:r>
          </a:p>
          <a:p>
            <a:endParaRPr lang="en-US" dirty="0"/>
          </a:p>
          <a:p>
            <a:r>
              <a:rPr lang="en-US" dirty="0"/>
              <a:t>CCIM Connect</a:t>
            </a:r>
          </a:p>
          <a:p>
            <a:r>
              <a:rPr lang="en-US" dirty="0"/>
              <a:t>A true online village, this is where CCIM Institute members share market intelligence, tell their stories, give opinions, and offer suggestions for improving everyday business life.</a:t>
            </a:r>
          </a:p>
          <a:p>
            <a:endParaRPr lang="en-US" dirty="0"/>
          </a:p>
          <a:p>
            <a:r>
              <a:rPr lang="en-US" dirty="0"/>
              <a:t>Find a CCIM</a:t>
            </a:r>
          </a:p>
          <a:p>
            <a:r>
              <a:rPr lang="en-US" dirty="0"/>
              <a:t>Your potential clients search the Find a CCIM database to identify qualified commercial real estate professionals in your market every day.</a:t>
            </a:r>
          </a:p>
          <a:p>
            <a:endParaRPr lang="en-US" dirty="0"/>
          </a:p>
          <a:p>
            <a:r>
              <a:rPr lang="en-US" dirty="0"/>
              <a:t>Excel Templates</a:t>
            </a:r>
          </a:p>
          <a:p>
            <a:r>
              <a:rPr lang="en-US" dirty="0"/>
              <a:t>Access pre-designed templates used in CCIM courses to deploy discounted cash flow analysis and other analytical models for commercial real estate.</a:t>
            </a:r>
          </a:p>
          <a:p>
            <a:endParaRPr lang="en-US" dirty="0"/>
          </a:p>
        </p:txBody>
      </p:sp>
      <p:sp>
        <p:nvSpPr>
          <p:cNvPr id="4" name="Slide Number Placeholder 3"/>
          <p:cNvSpPr>
            <a:spLocks noGrp="1"/>
          </p:cNvSpPr>
          <p:nvPr>
            <p:ph type="sldNum" sz="quarter" idx="10"/>
          </p:nvPr>
        </p:nvSpPr>
        <p:spPr/>
        <p:txBody>
          <a:bodyPr/>
          <a:lstStyle/>
          <a:p>
            <a:fld id="{FC3FDFC3-B012-439C-BE3A-411F27AA13E5}" type="slidenum">
              <a:rPr lang="en-US" smtClean="0"/>
              <a:t>26</a:t>
            </a:fld>
            <a:endParaRPr lang="en-US"/>
          </a:p>
        </p:txBody>
      </p:sp>
    </p:spTree>
    <p:extLst>
      <p:ext uri="{BB962C8B-B14F-4D97-AF65-F5344CB8AC3E}">
        <p14:creationId xmlns:p14="http://schemas.microsoft.com/office/powerpoint/2010/main" val="1000863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a:solidFill>
                  <a:schemeClr val="tx1"/>
                </a:solidFill>
                <a:effectLst/>
                <a:latin typeface="+mn-lt"/>
                <a:ea typeface="+mn-ea"/>
                <a:cs typeface="+mn-cs"/>
              </a:rPr>
              <a:t>BigBoysBlast</a:t>
            </a:r>
            <a:r>
              <a:rPr lang="en-US" sz="1200" kern="1200" dirty="0">
                <a:solidFill>
                  <a:schemeClr val="tx1"/>
                </a:solidFill>
                <a:effectLst/>
                <a:latin typeface="+mn-lt"/>
                <a:ea typeface="+mn-ea"/>
                <a:cs typeface="+mn-cs"/>
              </a:rPr>
              <a:t> is a commercial real estate marketing tool that helps brokers and property owners market their commercial and investment property to over 10,500 investors and over 126,000 real estate professionals across the U.S., Canada, and internationally. CCIM members get $30 off the flier broadcasting service.</a:t>
            </a:r>
          </a:p>
          <a:p>
            <a:endParaRPr lang="en-US" sz="1200" kern="1200" dirty="0">
              <a:solidFill>
                <a:schemeClr val="tx1"/>
              </a:solidFill>
              <a:effectLst/>
              <a:latin typeface="+mn-lt"/>
              <a:ea typeface="+mn-ea"/>
              <a:cs typeface="+mn-cs"/>
            </a:endParaRPr>
          </a:p>
          <a:p>
            <a:r>
              <a:rPr lang="en-US" sz="1200" b="1" kern="1200" dirty="0" err="1">
                <a:solidFill>
                  <a:schemeClr val="tx1"/>
                </a:solidFill>
                <a:effectLst/>
                <a:latin typeface="+mn-lt"/>
                <a:ea typeface="+mn-ea"/>
                <a:cs typeface="+mn-cs"/>
              </a:rPr>
              <a:t>Biproxi</a:t>
            </a:r>
            <a:r>
              <a:rPr lang="en-US" sz="1200" kern="1200" dirty="0">
                <a:solidFill>
                  <a:schemeClr val="tx1"/>
                </a:solidFill>
                <a:effectLst/>
                <a:latin typeface="+mn-lt"/>
                <a:ea typeface="+mn-ea"/>
                <a:cs typeface="+mn-cs"/>
              </a:rPr>
              <a:t> includes a free commercial multiple listing service, marketing platforms for sales and leasing, and a suite of customized marketing tools - all geared toward improving the transaction process for middle-market CRE brokers, buyers, sellers and tenants. </a:t>
            </a:r>
            <a:r>
              <a:rPr lang="en-US" sz="1200" kern="1200" dirty="0" err="1">
                <a:solidFill>
                  <a:schemeClr val="tx1"/>
                </a:solidFill>
                <a:effectLst/>
                <a:latin typeface="+mn-lt"/>
                <a:ea typeface="+mn-ea"/>
                <a:cs typeface="+mn-cs"/>
              </a:rPr>
              <a:t>Biproxi</a:t>
            </a:r>
            <a:r>
              <a:rPr lang="en-US" sz="1200" kern="1200" dirty="0">
                <a:solidFill>
                  <a:schemeClr val="tx1"/>
                </a:solidFill>
                <a:effectLst/>
                <a:latin typeface="+mn-lt"/>
                <a:ea typeface="+mn-ea"/>
                <a:cs typeface="+mn-cs"/>
              </a:rPr>
              <a:t> helps brokers find more buyers and sell properties faster. CCIM Institute members receive a 10% discount on any products purchased through </a:t>
            </a:r>
            <a:r>
              <a:rPr lang="en-US" sz="1200" kern="1200" dirty="0" err="1">
                <a:solidFill>
                  <a:schemeClr val="tx1"/>
                </a:solidFill>
                <a:effectLst/>
                <a:latin typeface="+mn-lt"/>
                <a:ea typeface="+mn-ea"/>
                <a:cs typeface="+mn-cs"/>
              </a:rPr>
              <a:t>Biproxi's</a:t>
            </a:r>
            <a:r>
              <a:rPr lang="en-US" sz="1200" kern="1200" dirty="0">
                <a:solidFill>
                  <a:schemeClr val="tx1"/>
                </a:solidFill>
                <a:effectLst/>
                <a:latin typeface="+mn-lt"/>
                <a:ea typeface="+mn-ea"/>
                <a:cs typeface="+mn-cs"/>
              </a:rPr>
              <a:t> Marketplace, including professional property photos, aerial videos, and virtual staging.</a:t>
            </a:r>
          </a:p>
          <a:p>
            <a:endParaRPr lang="en-US" sz="1200" kern="1200" dirty="0">
              <a:solidFill>
                <a:schemeClr val="tx1"/>
              </a:solidFill>
              <a:effectLst/>
              <a:latin typeface="+mn-lt"/>
              <a:ea typeface="+mn-ea"/>
              <a:cs typeface="+mn-cs"/>
            </a:endParaRPr>
          </a:p>
          <a:p>
            <a:r>
              <a:rPr lang="en-US" sz="1200" b="1" kern="1200" dirty="0" err="1">
                <a:solidFill>
                  <a:schemeClr val="tx1"/>
                </a:solidFill>
                <a:effectLst/>
                <a:latin typeface="+mn-lt"/>
                <a:ea typeface="+mn-ea"/>
                <a:cs typeface="+mn-cs"/>
              </a:rPr>
              <a:t>ClientLook</a:t>
            </a:r>
            <a:r>
              <a:rPr lang="en-US" sz="1200" kern="1200" dirty="0">
                <a:solidFill>
                  <a:schemeClr val="tx1"/>
                </a:solidFill>
                <a:effectLst/>
                <a:latin typeface="+mn-lt"/>
                <a:ea typeface="+mn-ea"/>
                <a:cs typeface="+mn-cs"/>
              </a:rPr>
              <a:t> is commercial real estate CRM subscription, which gives you a platform to easily track deal activities, emails, clients, and more. CCIM members receive a 15% discount of the subscription.</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err="1">
                <a:solidFill>
                  <a:schemeClr val="tx1"/>
                </a:solidFill>
                <a:effectLst/>
                <a:latin typeface="+mn-lt"/>
                <a:ea typeface="+mn-ea"/>
                <a:cs typeface="+mn-cs"/>
              </a:rPr>
              <a:t>CommissionTrac</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a cloud-based application for all things commissions and accounting for commercial real estate. Members receive a 20% discount on the monthly retail price.</a:t>
            </a:r>
          </a:p>
          <a:p>
            <a:endParaRPr lang="en-US" sz="1200" kern="1200" dirty="0">
              <a:solidFill>
                <a:schemeClr val="tx1"/>
              </a:solidFill>
              <a:effectLst/>
              <a:latin typeface="+mn-lt"/>
              <a:ea typeface="+mn-ea"/>
              <a:cs typeface="+mn-cs"/>
            </a:endParaRPr>
          </a:p>
          <a:p>
            <a:r>
              <a:rPr lang="en-US" sz="1200" b="1" kern="1200" dirty="0" err="1">
                <a:solidFill>
                  <a:schemeClr val="tx1"/>
                </a:solidFill>
                <a:effectLst/>
                <a:latin typeface="+mn-lt"/>
                <a:ea typeface="+mn-ea"/>
                <a:cs typeface="+mn-cs"/>
              </a:rPr>
              <a:t>CREXi</a:t>
            </a:r>
            <a:r>
              <a:rPr lang="en-US" sz="1200" kern="1200" dirty="0">
                <a:solidFill>
                  <a:schemeClr val="tx1"/>
                </a:solidFill>
                <a:effectLst/>
                <a:latin typeface="+mn-lt"/>
                <a:ea typeface="+mn-ea"/>
                <a:cs typeface="+mn-cs"/>
              </a:rPr>
              <a:t> is a commercial real estate marketplace and technology platform dedicated to supporting every stakeholder within the CRE industry. CCIM members will receive a 30% discount on </a:t>
            </a:r>
            <a:r>
              <a:rPr lang="en-US" sz="1200" kern="1200" dirty="0" err="1">
                <a:solidFill>
                  <a:schemeClr val="tx1"/>
                </a:solidFill>
                <a:effectLst/>
                <a:latin typeface="+mn-lt"/>
                <a:ea typeface="+mn-ea"/>
                <a:cs typeface="+mn-cs"/>
              </a:rPr>
              <a:t>CREXi</a:t>
            </a:r>
            <a:r>
              <a:rPr lang="en-US" sz="1200" kern="1200" dirty="0">
                <a:solidFill>
                  <a:schemeClr val="tx1"/>
                </a:solidFill>
                <a:effectLst/>
                <a:latin typeface="+mn-lt"/>
                <a:ea typeface="+mn-ea"/>
                <a:cs typeface="+mn-cs"/>
              </a:rPr>
              <a:t> Broker Pro.</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Digital Map </a:t>
            </a:r>
            <a:r>
              <a:rPr lang="en-US" sz="1200" b="1" kern="1200" dirty="0" err="1">
                <a:solidFill>
                  <a:schemeClr val="tx1"/>
                </a:solidFill>
                <a:effectLst/>
                <a:latin typeface="+mn-lt"/>
                <a:ea typeface="+mn-ea"/>
                <a:cs typeface="+mn-cs"/>
              </a:rPr>
              <a:t>Products’s</a:t>
            </a:r>
            <a:r>
              <a:rPr lang="en-US" sz="120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LandVision</a:t>
            </a:r>
            <a:r>
              <a:rPr lang="en-US" sz="1200" kern="1200" dirty="0">
                <a:solidFill>
                  <a:schemeClr val="tx1"/>
                </a:solidFill>
                <a:effectLst/>
                <a:latin typeface="+mn-lt"/>
                <a:ea typeface="+mn-ea"/>
                <a:cs typeface="+mn-cs"/>
              </a:rPr>
              <a:t>™ is a cloud-based mapping application that helps real estate professionals find off-market opportunities and win more deals. CCIM members receive a 30% discount off retail pricing.</a:t>
            </a:r>
          </a:p>
        </p:txBody>
      </p:sp>
      <p:sp>
        <p:nvSpPr>
          <p:cNvPr id="4" name="Slide Number Placeholder 3"/>
          <p:cNvSpPr>
            <a:spLocks noGrp="1"/>
          </p:cNvSpPr>
          <p:nvPr>
            <p:ph type="sldNum" sz="quarter" idx="5"/>
          </p:nvPr>
        </p:nvSpPr>
        <p:spPr/>
        <p:txBody>
          <a:bodyPr/>
          <a:lstStyle/>
          <a:p>
            <a:fld id="{FC3FDFC3-B012-439C-BE3A-411F27AA13E5}" type="slidenum">
              <a:rPr lang="en-US" smtClean="0"/>
              <a:t>28</a:t>
            </a:fld>
            <a:endParaRPr lang="en-US"/>
          </a:p>
        </p:txBody>
      </p:sp>
    </p:spTree>
    <p:extLst>
      <p:ext uri="{BB962C8B-B14F-4D97-AF65-F5344CB8AC3E}">
        <p14:creationId xmlns:p14="http://schemas.microsoft.com/office/powerpoint/2010/main" val="2310366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err="1">
                <a:solidFill>
                  <a:schemeClr val="tx1"/>
                </a:solidFill>
                <a:effectLst/>
                <a:latin typeface="+mn-lt"/>
                <a:ea typeface="+mn-ea"/>
                <a:cs typeface="+mn-cs"/>
              </a:rPr>
              <a:t>Earthvision</a:t>
            </a:r>
            <a:r>
              <a:rPr lang="en-US" sz="1200" kern="1200" dirty="0">
                <a:solidFill>
                  <a:schemeClr val="tx1"/>
                </a:solidFill>
                <a:effectLst/>
                <a:latin typeface="+mn-lt"/>
                <a:ea typeface="+mn-ea"/>
                <a:cs typeface="+mn-cs"/>
              </a:rPr>
              <a:t> specializes in providing custom mapping, aerials, flyers, and customer analysis to the retail real estate industry. CCIM Members will receive 15% off services and 20% off flyers.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FedEx Office®</a:t>
            </a:r>
            <a:r>
              <a:rPr lang="en-US" sz="1200" kern="1200" dirty="0">
                <a:solidFill>
                  <a:schemeClr val="tx1"/>
                </a:solidFill>
                <a:effectLst/>
                <a:latin typeface="+mn-lt"/>
                <a:ea typeface="+mn-ea"/>
                <a:cs typeface="+mn-cs"/>
              </a:rPr>
              <a:t> Preferred Pricing Program offers CCIM members the following special rates: Black &amp; white copies are 34¢ single-sided, color copies are 35¢ single-sided, and other production services are 15% off.</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FUEL</a:t>
            </a:r>
            <a:r>
              <a:rPr lang="en-US" sz="1200" kern="1200" dirty="0">
                <a:solidFill>
                  <a:schemeClr val="tx1"/>
                </a:solidFill>
                <a:effectLst/>
                <a:latin typeface="+mn-lt"/>
                <a:ea typeface="+mn-ea"/>
                <a:cs typeface="+mn-cs"/>
              </a:rPr>
              <a:t> is a state-of-the-art cloud-based technology platform that is powering the next generation of valuation, forecasting, and transactions for CRE brokers, owners, lenders, and appraisers. CCIM Institute members receive a free 30 day trial and 33% discount off of the retail cost.</a:t>
            </a:r>
          </a:p>
          <a:p>
            <a:endParaRPr lang="en-US" sz="1200" kern="1200" dirty="0">
              <a:solidFill>
                <a:schemeClr val="tx1"/>
              </a:solidFill>
              <a:effectLst/>
              <a:latin typeface="+mn-lt"/>
              <a:ea typeface="+mn-ea"/>
              <a:cs typeface="+mn-cs"/>
            </a:endParaRPr>
          </a:p>
          <a:p>
            <a:r>
              <a:rPr lang="en-US" sz="1200" b="1" kern="1200" dirty="0" err="1">
                <a:solidFill>
                  <a:schemeClr val="tx1"/>
                </a:solidFill>
                <a:effectLst/>
                <a:latin typeface="+mn-lt"/>
                <a:ea typeface="+mn-ea"/>
                <a:cs typeface="+mn-cs"/>
              </a:rPr>
              <a:t>IdealSpot's</a:t>
            </a:r>
            <a:r>
              <a:rPr lang="en-US" sz="1200" kern="1200" dirty="0">
                <a:solidFill>
                  <a:schemeClr val="tx1"/>
                </a:solidFill>
                <a:effectLst/>
                <a:latin typeface="+mn-lt"/>
                <a:ea typeface="+mn-ea"/>
                <a:cs typeface="+mn-cs"/>
              </a:rPr>
              <a:t> demographic and site selection platform captures what people are actively searching for and interested in via search engines and social media and mixes it with traditional demographic data sets to tell you precisely where demand exists for your products and services. CCIM members receive 30% off all reports and subscriptions.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IMS</a:t>
            </a:r>
            <a:r>
              <a:rPr lang="en-US" sz="1200" kern="1200" dirty="0">
                <a:solidFill>
                  <a:schemeClr val="tx1"/>
                </a:solidFill>
                <a:effectLst/>
                <a:latin typeface="+mn-lt"/>
                <a:ea typeface="+mn-ea"/>
                <a:cs typeface="+mn-cs"/>
              </a:rPr>
              <a:t> (Investor Management Services) is the leader in the investment management software space providing the only all-in-one platform. CCIM members will receive an 15% off of their IMS subscription.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Leavitt Digital</a:t>
            </a:r>
            <a:r>
              <a:rPr lang="en-US" sz="1200" kern="1200" dirty="0">
                <a:solidFill>
                  <a:schemeClr val="tx1"/>
                </a:solidFill>
                <a:effectLst/>
                <a:latin typeface="+mn-lt"/>
                <a:ea typeface="+mn-ea"/>
                <a:cs typeface="+mn-cs"/>
              </a:rPr>
              <a:t> is the largest, free commercial real estate listing distribution platform in the world. CCIM Members may purchase Privileges Travel Savings Credits for 10 cents per dollar. Travel Savings Credits may be used at 350,000 hotels/resorts, major airlines, car rentals, cruises, safaris, and a number of exclusive brands.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MOO</a:t>
            </a:r>
            <a:r>
              <a:rPr lang="en-US" sz="1200" kern="1200" dirty="0">
                <a:solidFill>
                  <a:schemeClr val="tx1"/>
                </a:solidFill>
                <a:effectLst/>
                <a:latin typeface="+mn-lt"/>
                <a:ea typeface="+mn-ea"/>
                <a:cs typeface="+mn-cs"/>
              </a:rPr>
              <a:t> is a print-on-demand company specializing in premium business stationery and promotional materials. CCIM Institute members receive a 20% discount off of the retail cost. If Moo has a sale, CCIM members get the better sale price.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Partner Engineering and Science, Inc.</a:t>
            </a:r>
            <a:r>
              <a:rPr lang="en-US" sz="1200" kern="1200" dirty="0">
                <a:solidFill>
                  <a:schemeClr val="tx1"/>
                </a:solidFill>
                <a:effectLst/>
                <a:latin typeface="+mn-lt"/>
                <a:ea typeface="+mn-ea"/>
                <a:cs typeface="+mn-cs"/>
              </a:rPr>
              <a:t> provides market-leading engineering, environmental and energy services for the global commercial real estate industry. CCIM members who are new clients to Partner will receive a 10% discount.</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C3FDFC3-B012-439C-BE3A-411F27AA13E5}" type="slidenum">
              <a:rPr lang="en-US" smtClean="0"/>
              <a:t>29</a:t>
            </a:fld>
            <a:endParaRPr lang="en-US"/>
          </a:p>
        </p:txBody>
      </p:sp>
    </p:spTree>
    <p:extLst>
      <p:ext uri="{BB962C8B-B14F-4D97-AF65-F5344CB8AC3E}">
        <p14:creationId xmlns:p14="http://schemas.microsoft.com/office/powerpoint/2010/main" val="4157837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a:solidFill>
                  <a:schemeClr val="tx1"/>
                </a:solidFill>
                <a:effectLst/>
                <a:latin typeface="+mn-lt"/>
                <a:ea typeface="+mn-ea"/>
                <a:cs typeface="+mn-cs"/>
              </a:rPr>
              <a:t>RealConnex</a:t>
            </a:r>
            <a:r>
              <a:rPr lang="en-US" sz="1200" kern="1200" dirty="0">
                <a:solidFill>
                  <a:schemeClr val="tx1"/>
                </a:solidFill>
                <a:effectLst/>
                <a:latin typeface="+mn-lt"/>
                <a:ea typeface="+mn-ea"/>
                <a:cs typeface="+mn-cs"/>
              </a:rPr>
              <a:t> is a platform connecting real estate professionals to capital, investments, services, and each other. CCIM Institute members receive access to a free six-month trial of the </a:t>
            </a:r>
            <a:r>
              <a:rPr lang="en-US" sz="1200" kern="1200" dirty="0" err="1">
                <a:solidFill>
                  <a:schemeClr val="tx1"/>
                </a:solidFill>
                <a:effectLst/>
                <a:latin typeface="+mn-lt"/>
                <a:ea typeface="+mn-ea"/>
                <a:cs typeface="+mn-cs"/>
              </a:rPr>
              <a:t>RealConnex</a:t>
            </a:r>
            <a:r>
              <a:rPr lang="en-US" sz="1200" kern="1200" dirty="0">
                <a:solidFill>
                  <a:schemeClr val="tx1"/>
                </a:solidFill>
                <a:effectLst/>
                <a:latin typeface="+mn-lt"/>
                <a:ea typeface="+mn-ea"/>
                <a:cs typeface="+mn-cs"/>
              </a:rPr>
              <a:t> Business Pro membership.</a:t>
            </a:r>
          </a:p>
          <a:p>
            <a:endParaRPr lang="en-US" sz="1200" kern="1200" dirty="0">
              <a:solidFill>
                <a:schemeClr val="tx1"/>
              </a:solidFill>
              <a:effectLst/>
              <a:latin typeface="+mn-lt"/>
              <a:ea typeface="+mn-ea"/>
              <a:cs typeface="+mn-cs"/>
            </a:endParaRPr>
          </a:p>
          <a:p>
            <a:r>
              <a:rPr lang="en-US" sz="1200" b="1" kern="1200" dirty="0" err="1">
                <a:solidFill>
                  <a:schemeClr val="tx1"/>
                </a:solidFill>
                <a:effectLst/>
                <a:latin typeface="+mn-lt"/>
                <a:ea typeface="+mn-ea"/>
                <a:cs typeface="+mn-cs"/>
              </a:rPr>
              <a:t>RealDash</a:t>
            </a:r>
            <a:r>
              <a:rPr lang="en-US" sz="1200" kern="1200" dirty="0">
                <a:solidFill>
                  <a:schemeClr val="tx1"/>
                </a:solidFill>
                <a:effectLst/>
                <a:latin typeface="+mn-lt"/>
                <a:ea typeface="+mn-ea"/>
                <a:cs typeface="+mn-cs"/>
              </a:rPr>
              <a:t> is an all-in-one software platform to prepare, launch, market, and close your deals. Use </a:t>
            </a:r>
            <a:r>
              <a:rPr lang="en-US" sz="1200" kern="1200" dirty="0" err="1">
                <a:solidFill>
                  <a:schemeClr val="tx1"/>
                </a:solidFill>
                <a:effectLst/>
                <a:latin typeface="+mn-lt"/>
                <a:ea typeface="+mn-ea"/>
                <a:cs typeface="+mn-cs"/>
              </a:rPr>
              <a:t>RealDash’s</a:t>
            </a:r>
            <a:r>
              <a:rPr lang="en-US" sz="1200" kern="1200" dirty="0">
                <a:solidFill>
                  <a:schemeClr val="tx1"/>
                </a:solidFill>
                <a:effectLst/>
                <a:latin typeface="+mn-lt"/>
                <a:ea typeface="+mn-ea"/>
                <a:cs typeface="+mn-cs"/>
              </a:rPr>
              <a:t> integrated tools and eliminate the need to work with multiple programs at once. CCIM members get 25% off the monthly plan and save 35% when purchasing an annual plan.</a:t>
            </a:r>
          </a:p>
          <a:p>
            <a:endParaRPr lang="en-US" sz="1200" kern="1200" dirty="0">
              <a:solidFill>
                <a:schemeClr val="tx1"/>
              </a:solidFill>
              <a:effectLst/>
              <a:latin typeface="+mn-lt"/>
              <a:ea typeface="+mn-ea"/>
              <a:cs typeface="+mn-cs"/>
            </a:endParaRPr>
          </a:p>
          <a:p>
            <a:r>
              <a:rPr lang="en-US" sz="1200" b="1" kern="1200" dirty="0" err="1">
                <a:solidFill>
                  <a:schemeClr val="tx1"/>
                </a:solidFill>
                <a:effectLst/>
                <a:latin typeface="+mn-lt"/>
                <a:ea typeface="+mn-ea"/>
                <a:cs typeface="+mn-cs"/>
              </a:rPr>
              <a:t>RealNex</a:t>
            </a:r>
            <a:r>
              <a:rPr lang="en-US" sz="1200" kern="1200" dirty="0">
                <a:solidFill>
                  <a:schemeClr val="tx1"/>
                </a:solidFill>
                <a:effectLst/>
                <a:latin typeface="+mn-lt"/>
                <a:ea typeface="+mn-ea"/>
                <a:cs typeface="+mn-cs"/>
              </a:rPr>
              <a:t> provides cloud-based real estate solutions in the areas of property listings, leasing/tenant representation, financial analysis, proposal/flyer/website creation, email marketing campaigns, and CRM for CRE professionals. CCIM designees receive free access to </a:t>
            </a:r>
            <a:r>
              <a:rPr lang="en-US" sz="1200" i="1" kern="1200" dirty="0" err="1">
                <a:solidFill>
                  <a:schemeClr val="tx1"/>
                </a:solidFill>
                <a:effectLst/>
                <a:latin typeface="+mn-lt"/>
                <a:ea typeface="+mn-ea"/>
                <a:cs typeface="+mn-cs"/>
              </a:rPr>
              <a:t>MarketEdge</a:t>
            </a:r>
            <a:r>
              <a:rPr lang="en-US" sz="1200" kern="1200" dirty="0">
                <a:solidFill>
                  <a:schemeClr val="tx1"/>
                </a:solidFill>
                <a:effectLst/>
                <a:latin typeface="+mn-lt"/>
                <a:ea typeface="+mn-ea"/>
                <a:cs typeface="+mn-cs"/>
              </a:rPr>
              <a:t> through Site to Do Business and all members receive 20% off any of their Annual </a:t>
            </a:r>
            <a:r>
              <a:rPr lang="en-US" sz="1200" kern="1200" dirty="0" err="1">
                <a:solidFill>
                  <a:schemeClr val="tx1"/>
                </a:solidFill>
                <a:effectLst/>
                <a:latin typeface="+mn-lt"/>
                <a:ea typeface="+mn-ea"/>
                <a:cs typeface="+mn-cs"/>
              </a:rPr>
              <a:t>RealNex</a:t>
            </a:r>
            <a:r>
              <a:rPr lang="en-US" sz="1200" kern="1200" dirty="0">
                <a:solidFill>
                  <a:schemeClr val="tx1"/>
                </a:solidFill>
                <a:effectLst/>
                <a:latin typeface="+mn-lt"/>
                <a:ea typeface="+mn-ea"/>
                <a:cs typeface="+mn-cs"/>
              </a:rPr>
              <a:t> Solution Subscriptions.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RealtyZapp.com</a:t>
            </a:r>
            <a:r>
              <a:rPr lang="en-US" sz="1200" kern="1200" dirty="0">
                <a:solidFill>
                  <a:schemeClr val="tx1"/>
                </a:solidFill>
                <a:effectLst/>
                <a:latin typeface="+mn-lt"/>
                <a:ea typeface="+mn-ea"/>
                <a:cs typeface="+mn-cs"/>
              </a:rPr>
              <a:t> is an integrated SEO, email, and social media marketing platform for real estate. CCIM Institute members receive a 35% discount on the first annual subscription, followed by a 30% discount on all subsequent subscriptions.</a:t>
            </a:r>
          </a:p>
          <a:p>
            <a:endParaRPr lang="en-US" sz="1200" b="1" kern="1200" dirty="0">
              <a:solidFill>
                <a:schemeClr val="tx1"/>
              </a:solidFill>
              <a:effectLst/>
              <a:latin typeface="+mn-lt"/>
              <a:ea typeface="+mn-ea"/>
              <a:cs typeface="+mn-cs"/>
            </a:endParaRPr>
          </a:p>
          <a:p>
            <a:r>
              <a:rPr lang="en-US" sz="1200" b="1" kern="1200" dirty="0" err="1">
                <a:solidFill>
                  <a:schemeClr val="tx1"/>
                </a:solidFill>
                <a:effectLst/>
                <a:latin typeface="+mn-lt"/>
                <a:ea typeface="+mn-ea"/>
                <a:cs typeface="+mn-cs"/>
              </a:rPr>
              <a:t>SharpLaunch</a:t>
            </a:r>
            <a:r>
              <a:rPr lang="en-US" sz="1200" kern="1200" dirty="0">
                <a:solidFill>
                  <a:schemeClr val="tx1"/>
                </a:solidFill>
                <a:effectLst/>
                <a:latin typeface="+mn-lt"/>
                <a:ea typeface="+mn-ea"/>
                <a:cs typeface="+mn-cs"/>
              </a:rPr>
              <a:t> is the premium marketing product in the industry for building owners, asset managers, and brokers who want to improve asset visibility, streamline marketing activities, and save time. CCIM members receive one month off any yearly </a:t>
            </a:r>
            <a:r>
              <a:rPr lang="en-US" sz="1200" kern="1200" dirty="0" err="1">
                <a:solidFill>
                  <a:schemeClr val="tx1"/>
                </a:solidFill>
                <a:effectLst/>
                <a:latin typeface="+mn-lt"/>
                <a:ea typeface="+mn-ea"/>
                <a:cs typeface="+mn-cs"/>
              </a:rPr>
              <a:t>SharpLaunch</a:t>
            </a:r>
            <a:r>
              <a:rPr lang="en-US" sz="1200" kern="1200" dirty="0">
                <a:solidFill>
                  <a:schemeClr val="tx1"/>
                </a:solidFill>
                <a:effectLst/>
                <a:latin typeface="+mn-lt"/>
                <a:ea typeface="+mn-ea"/>
                <a:cs typeface="+mn-cs"/>
              </a:rPr>
              <a:t> subscription and all setup fees waived.</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Snazzy Traveler</a:t>
            </a:r>
            <a:r>
              <a:rPr lang="en-US" sz="1200" kern="1200" dirty="0">
                <a:solidFill>
                  <a:schemeClr val="tx1"/>
                </a:solidFill>
                <a:effectLst/>
                <a:latin typeface="+mn-lt"/>
                <a:ea typeface="+mn-ea"/>
                <a:cs typeface="+mn-cs"/>
              </a:rPr>
              <a:t> provides members with discount rates on hotels, rental cars, luxury cruises, and activities at discounts from 15% to 40%. CCIM members receive free access to Snazzy Traveler for an entire year, which normally costs $99.</a:t>
            </a:r>
          </a:p>
          <a:p>
            <a:endParaRPr lang="en-US" sz="1200" b="1" kern="1200" dirty="0">
              <a:solidFill>
                <a:schemeClr val="tx1"/>
              </a:solidFill>
              <a:effectLst/>
              <a:latin typeface="+mn-lt"/>
              <a:ea typeface="+mn-ea"/>
              <a:cs typeface="+mn-cs"/>
            </a:endParaRPr>
          </a:p>
          <a:p>
            <a:r>
              <a:rPr lang="en-US" sz="1200" b="1" kern="1200" dirty="0" err="1">
                <a:solidFill>
                  <a:schemeClr val="tx1"/>
                </a:solidFill>
                <a:effectLst/>
                <a:latin typeface="+mn-lt"/>
                <a:ea typeface="+mn-ea"/>
                <a:cs typeface="+mn-cs"/>
              </a:rPr>
              <a:t>TheAnalyst</a:t>
            </a:r>
            <a:r>
              <a:rPr lang="en-US" sz="1200" b="1" kern="1200" dirty="0">
                <a:solidFill>
                  <a:schemeClr val="tx1"/>
                </a:solidFill>
                <a:effectLst/>
                <a:latin typeface="+mn-lt"/>
                <a:ea typeface="+mn-ea"/>
                <a:cs typeface="+mn-cs"/>
              </a:rPr>
              <a:t>® PRO</a:t>
            </a:r>
            <a:r>
              <a:rPr lang="en-US" sz="1200" kern="1200" dirty="0">
                <a:solidFill>
                  <a:schemeClr val="tx1"/>
                </a:solidFill>
                <a:effectLst/>
                <a:latin typeface="+mn-lt"/>
                <a:ea typeface="+mn-ea"/>
                <a:cs typeface="+mn-cs"/>
              </a:rPr>
              <a:t> application provides over 20 powerful tools, accessible from your desktop and all mobile devices. CCIM Members receive free, unlimited access to seven of </a:t>
            </a:r>
            <a:r>
              <a:rPr lang="en-US" sz="1200" kern="1200" dirty="0" err="1">
                <a:solidFill>
                  <a:schemeClr val="tx1"/>
                </a:solidFill>
                <a:effectLst/>
                <a:latin typeface="+mn-lt"/>
                <a:ea typeface="+mn-ea"/>
                <a:cs typeface="+mn-cs"/>
              </a:rPr>
              <a:t>TheAnalyst</a:t>
            </a:r>
            <a:r>
              <a:rPr lang="en-US" sz="1200" kern="1200" dirty="0">
                <a:solidFill>
                  <a:schemeClr val="tx1"/>
                </a:solidFill>
                <a:effectLst/>
                <a:latin typeface="+mn-lt"/>
                <a:ea typeface="+mn-ea"/>
                <a:cs typeface="+mn-cs"/>
              </a:rPr>
              <a:t> PRO's most popular calculators and tools as well as a 20% discount on the full version’s annual subscription.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Massimo Group</a:t>
            </a:r>
            <a:r>
              <a:rPr lang="en-US" sz="1200" kern="1200" dirty="0">
                <a:solidFill>
                  <a:schemeClr val="tx1"/>
                </a:solidFill>
                <a:effectLst/>
                <a:latin typeface="+mn-lt"/>
                <a:ea typeface="+mn-ea"/>
                <a:cs typeface="+mn-cs"/>
              </a:rPr>
              <a:t> offers transformative coaching for dedicated commercial real estate professionals who are looking to multiply their income and increase their free time. CCIM Institute members receive a 15% reduction of coaching fees off of retail prices.</a:t>
            </a:r>
          </a:p>
        </p:txBody>
      </p:sp>
      <p:sp>
        <p:nvSpPr>
          <p:cNvPr id="4" name="Slide Number Placeholder 3"/>
          <p:cNvSpPr>
            <a:spLocks noGrp="1"/>
          </p:cNvSpPr>
          <p:nvPr>
            <p:ph type="sldNum" sz="quarter" idx="5"/>
          </p:nvPr>
        </p:nvSpPr>
        <p:spPr/>
        <p:txBody>
          <a:bodyPr/>
          <a:lstStyle/>
          <a:p>
            <a:fld id="{FC3FDFC3-B012-439C-BE3A-411F27AA13E5}" type="slidenum">
              <a:rPr lang="en-US" smtClean="0"/>
              <a:t>30</a:t>
            </a:fld>
            <a:endParaRPr lang="en-US"/>
          </a:p>
        </p:txBody>
      </p:sp>
    </p:spTree>
    <p:extLst>
      <p:ext uri="{BB962C8B-B14F-4D97-AF65-F5344CB8AC3E}">
        <p14:creationId xmlns:p14="http://schemas.microsoft.com/office/powerpoint/2010/main" val="91891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CCIM Institute is an affiliate association of NAR, which requires CCIM designees either be active REALTOR® members or an Institute Affiliate members of NAR. Both receive access to the REALTOR® Benefits Program, which includes discounts on: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tech gear from Dell, Lenovo, Sprint, and Xerox</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car rentals from Budget, Avis, and Hertz</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marketing resources like FedEx</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insurance options for health, dental, and vision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transaction management applications like DocuSign and </a:t>
            </a:r>
            <a:r>
              <a:rPr lang="en-US" sz="1200" b="0" i="0" kern="1200" dirty="0" err="1">
                <a:solidFill>
                  <a:schemeClr val="tx1"/>
                </a:solidFill>
                <a:effectLst/>
                <a:latin typeface="+mn-lt"/>
                <a:ea typeface="+mn-ea"/>
                <a:cs typeface="+mn-cs"/>
              </a:rPr>
              <a:t>zipLogix</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C3FDFC3-B012-439C-BE3A-411F27AA13E5}" type="slidenum">
              <a:rPr lang="en-US" smtClean="0"/>
              <a:t>31</a:t>
            </a:fld>
            <a:endParaRPr lang="en-US"/>
          </a:p>
        </p:txBody>
      </p:sp>
    </p:spTree>
    <p:extLst>
      <p:ext uri="{BB962C8B-B14F-4D97-AF65-F5344CB8AC3E}">
        <p14:creationId xmlns:p14="http://schemas.microsoft.com/office/powerpoint/2010/main" val="12132601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CCIMs have a key role to play in preparing the commercial real estate industry for tomorrow. Whether its using your membership benefits to help a client succeed, training your team with CCIM courses, or simply wearing your red lapel pin to your next meeting, you can be a positive force. We’re proud of the CCIM legacy, and we’re thrilled that you’re part of it.  </a:t>
            </a:r>
          </a:p>
        </p:txBody>
      </p:sp>
      <p:sp>
        <p:nvSpPr>
          <p:cNvPr id="4" name="Slide Number Placeholder 3"/>
          <p:cNvSpPr>
            <a:spLocks noGrp="1"/>
          </p:cNvSpPr>
          <p:nvPr>
            <p:ph type="sldNum" sz="quarter" idx="10"/>
          </p:nvPr>
        </p:nvSpPr>
        <p:spPr/>
        <p:txBody>
          <a:bodyPr/>
          <a:lstStyle/>
          <a:p>
            <a:fld id="{FC3FDFC3-B012-439C-BE3A-411F27AA13E5}" type="slidenum">
              <a:rPr lang="en-US" smtClean="0"/>
              <a:t>33</a:t>
            </a:fld>
            <a:endParaRPr lang="en-US"/>
          </a:p>
        </p:txBody>
      </p:sp>
    </p:spTree>
    <p:extLst>
      <p:ext uri="{BB962C8B-B14F-4D97-AF65-F5344CB8AC3E}">
        <p14:creationId xmlns:p14="http://schemas.microsoft.com/office/powerpoint/2010/main" val="1967049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CCIM pin. The pin represents a 50-year legacy of investment analysis and fiduciary-level professionalism in all phases of the commercial real estate transaction. Our members are part of that legacy.</a:t>
            </a:r>
          </a:p>
          <a:p>
            <a:endParaRPr lang="en-US" dirty="0"/>
          </a:p>
        </p:txBody>
      </p:sp>
      <p:sp>
        <p:nvSpPr>
          <p:cNvPr id="4" name="Slide Number Placeholder 3"/>
          <p:cNvSpPr>
            <a:spLocks noGrp="1"/>
          </p:cNvSpPr>
          <p:nvPr>
            <p:ph type="sldNum" sz="quarter" idx="10"/>
          </p:nvPr>
        </p:nvSpPr>
        <p:spPr/>
        <p:txBody>
          <a:bodyPr/>
          <a:lstStyle/>
          <a:p>
            <a:fld id="{FC3FDFC3-B012-439C-BE3A-411F27AA13E5}" type="slidenum">
              <a:rPr lang="en-US" smtClean="0"/>
              <a:t>3</a:t>
            </a:fld>
            <a:endParaRPr lang="en-US"/>
          </a:p>
        </p:txBody>
      </p:sp>
    </p:spTree>
    <p:extLst>
      <p:ext uri="{BB962C8B-B14F-4D97-AF65-F5344CB8AC3E}">
        <p14:creationId xmlns:p14="http://schemas.microsoft.com/office/powerpoint/2010/main" val="2263629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influential network was largely created by CCIMs like you. Perhaps you know a colleague who’s looking to take their career to the next level. Or maybe you know a young person who’s considering a career in commercial real estate. Encourage them to take a CCIM course. Invite them to your local chapter meeting. Show them why we take so much pride in this pin. </a:t>
            </a:r>
          </a:p>
        </p:txBody>
      </p:sp>
      <p:sp>
        <p:nvSpPr>
          <p:cNvPr id="4" name="Slide Number Placeholder 3"/>
          <p:cNvSpPr>
            <a:spLocks noGrp="1"/>
          </p:cNvSpPr>
          <p:nvPr>
            <p:ph type="sldNum" sz="quarter" idx="10"/>
          </p:nvPr>
        </p:nvSpPr>
        <p:spPr/>
        <p:txBody>
          <a:bodyPr/>
          <a:lstStyle/>
          <a:p>
            <a:fld id="{FC3FDFC3-B012-439C-BE3A-411F27AA13E5}" type="slidenum">
              <a:rPr lang="en-US" smtClean="0"/>
              <a:t>8</a:t>
            </a:fld>
            <a:endParaRPr lang="en-US"/>
          </a:p>
        </p:txBody>
      </p:sp>
    </p:spTree>
    <p:extLst>
      <p:ext uri="{BB962C8B-B14F-4D97-AF65-F5344CB8AC3E}">
        <p14:creationId xmlns:p14="http://schemas.microsoft.com/office/powerpoint/2010/main" val="3041668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All of this is funded by CCIM national. Once you begin taking advantage of this great program, we want to hear from you. We’ll be using your feedback to continually strengthen the program. Together, we can continue to elevate the brand at the local level and drive more business to CCIMs across the globe.</a:t>
            </a:r>
          </a:p>
          <a:p>
            <a:endParaRPr lang="en-US" dirty="0"/>
          </a:p>
        </p:txBody>
      </p:sp>
      <p:sp>
        <p:nvSpPr>
          <p:cNvPr id="4" name="Slide Number Placeholder 3"/>
          <p:cNvSpPr>
            <a:spLocks noGrp="1"/>
          </p:cNvSpPr>
          <p:nvPr>
            <p:ph type="sldNum" sz="quarter" idx="5"/>
          </p:nvPr>
        </p:nvSpPr>
        <p:spPr/>
        <p:txBody>
          <a:bodyPr/>
          <a:lstStyle/>
          <a:p>
            <a:fld id="{FC3FDFC3-B012-439C-BE3A-411F27AA13E5}" type="slidenum">
              <a:rPr lang="en-US" smtClean="0"/>
              <a:t>9</a:t>
            </a:fld>
            <a:endParaRPr lang="en-US"/>
          </a:p>
        </p:txBody>
      </p:sp>
    </p:spTree>
    <p:extLst>
      <p:ext uri="{BB962C8B-B14F-4D97-AF65-F5344CB8AC3E}">
        <p14:creationId xmlns:p14="http://schemas.microsoft.com/office/powerpoint/2010/main" val="513645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3FDFC3-B012-439C-BE3A-411F27AA13E5}" type="slidenum">
              <a:rPr lang="en-US" smtClean="0"/>
              <a:t>10</a:t>
            </a:fld>
            <a:endParaRPr lang="en-US"/>
          </a:p>
        </p:txBody>
      </p:sp>
    </p:spTree>
    <p:extLst>
      <p:ext uri="{BB962C8B-B14F-4D97-AF65-F5344CB8AC3E}">
        <p14:creationId xmlns:p14="http://schemas.microsoft.com/office/powerpoint/2010/main" val="513645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CCIM designees can also revisit the core curriculum that serves as the foundation of our program. [click to next]</a:t>
            </a:r>
          </a:p>
        </p:txBody>
      </p:sp>
      <p:sp>
        <p:nvSpPr>
          <p:cNvPr id="4" name="Slide Number Placeholder 3"/>
          <p:cNvSpPr>
            <a:spLocks noGrp="1"/>
          </p:cNvSpPr>
          <p:nvPr>
            <p:ph type="sldNum" sz="quarter" idx="10"/>
          </p:nvPr>
        </p:nvSpPr>
        <p:spPr/>
        <p:txBody>
          <a:bodyPr/>
          <a:lstStyle/>
          <a:p>
            <a:fld id="{FC3FDFC3-B012-439C-BE3A-411F27AA13E5}" type="slidenum">
              <a:rPr lang="en-US" smtClean="0"/>
              <a:t>13</a:t>
            </a:fld>
            <a:endParaRPr lang="en-US"/>
          </a:p>
        </p:txBody>
      </p:sp>
    </p:spTree>
    <p:extLst>
      <p:ext uri="{BB962C8B-B14F-4D97-AF65-F5344CB8AC3E}">
        <p14:creationId xmlns:p14="http://schemas.microsoft.com/office/powerpoint/2010/main" val="1178964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just looking to refresh your skills on key concepts and earn CE credit online, you can take one of these new designee-only courses:</a:t>
            </a:r>
            <a:br>
              <a:rPr lang="en-US" dirty="0"/>
            </a:br>
            <a:endParaRPr lang="en-US" dirty="0"/>
          </a:p>
          <a:p>
            <a:pPr marL="171450" indent="-171450">
              <a:buFont typeface="Arial" panose="020B0604020202020204" pitchFamily="34" charset="0"/>
              <a:buChar char="•"/>
            </a:pPr>
            <a:r>
              <a:rPr lang="en-US" dirty="0"/>
              <a:t>CRE Analytical Methods and Models </a:t>
            </a:r>
          </a:p>
          <a:p>
            <a:pPr marL="171450" indent="-171450">
              <a:buFont typeface="Arial" panose="020B0604020202020204" pitchFamily="34" charset="0"/>
              <a:buChar char="•"/>
            </a:pPr>
            <a:r>
              <a:rPr lang="en-US" dirty="0"/>
              <a:t>CRE Market Analysis Decision Models </a:t>
            </a:r>
          </a:p>
          <a:p>
            <a:pPr marL="171450" indent="-171450">
              <a:buFont typeface="Arial" panose="020B0604020202020204" pitchFamily="34" charset="0"/>
              <a:buChar char="•"/>
            </a:pPr>
            <a:r>
              <a:rPr lang="en-US" dirty="0"/>
              <a:t>CRE User Decision Models </a:t>
            </a:r>
          </a:p>
          <a:p>
            <a:pPr marL="171450" indent="-171450">
              <a:buFont typeface="Arial" panose="020B0604020202020204" pitchFamily="34" charset="0"/>
              <a:buChar char="•"/>
            </a:pPr>
            <a:r>
              <a:rPr lang="en-US" dirty="0"/>
              <a:t>CRE Investment Decision Models </a:t>
            </a:r>
          </a:p>
        </p:txBody>
      </p:sp>
      <p:sp>
        <p:nvSpPr>
          <p:cNvPr id="4" name="Slide Number Placeholder 3"/>
          <p:cNvSpPr>
            <a:spLocks noGrp="1"/>
          </p:cNvSpPr>
          <p:nvPr>
            <p:ph type="sldNum" sz="quarter" idx="5"/>
          </p:nvPr>
        </p:nvSpPr>
        <p:spPr/>
        <p:txBody>
          <a:bodyPr/>
          <a:lstStyle/>
          <a:p>
            <a:fld id="{FC3FDFC3-B012-439C-BE3A-411F27AA13E5}" type="slidenum">
              <a:rPr lang="en-US" smtClean="0"/>
              <a:t>14</a:t>
            </a:fld>
            <a:endParaRPr lang="en-US"/>
          </a:p>
        </p:txBody>
      </p:sp>
    </p:spTree>
    <p:extLst>
      <p:ext uri="{BB962C8B-B14F-4D97-AF65-F5344CB8AC3E}">
        <p14:creationId xmlns:p14="http://schemas.microsoft.com/office/powerpoint/2010/main" val="2435303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Lifelong learning is the key to success in commercial real estate. But that doesn’t only mean taking courses. It also means venturing out into the world to hear new perspectives and connect with your peers. [click to next]</a:t>
            </a:r>
          </a:p>
        </p:txBody>
      </p:sp>
      <p:sp>
        <p:nvSpPr>
          <p:cNvPr id="4" name="Slide Number Placeholder 3"/>
          <p:cNvSpPr>
            <a:spLocks noGrp="1"/>
          </p:cNvSpPr>
          <p:nvPr>
            <p:ph type="sldNum" sz="quarter" idx="10"/>
          </p:nvPr>
        </p:nvSpPr>
        <p:spPr/>
        <p:txBody>
          <a:bodyPr/>
          <a:lstStyle/>
          <a:p>
            <a:fld id="{FC3FDFC3-B012-439C-BE3A-411F27AA13E5}" type="slidenum">
              <a:rPr lang="en-US" smtClean="0"/>
              <a:t>15</a:t>
            </a:fld>
            <a:endParaRPr lang="en-US"/>
          </a:p>
        </p:txBody>
      </p:sp>
    </p:spTree>
    <p:extLst>
      <p:ext uri="{BB962C8B-B14F-4D97-AF65-F5344CB8AC3E}">
        <p14:creationId xmlns:p14="http://schemas.microsoft.com/office/powerpoint/2010/main" val="2792990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2018 CCIM Global Conference in Chicago featured keynote speaker and </a:t>
            </a:r>
            <a:r>
              <a:rPr lang="en-US" sz="1200" b="0" i="0" kern="1200" dirty="0">
                <a:solidFill>
                  <a:schemeClr val="tx1"/>
                </a:solidFill>
                <a:effectLst/>
                <a:latin typeface="+mn-lt"/>
                <a:ea typeface="+mn-ea"/>
                <a:cs typeface="+mn-cs"/>
              </a:rPr>
              <a:t>former co-CEO of Whole Foods Market</a:t>
            </a:r>
            <a:r>
              <a:rPr lang="en-US" dirty="0"/>
              <a:t>, </a:t>
            </a:r>
            <a:r>
              <a:rPr lang="en-US" sz="1200" b="0" i="0" kern="1200" dirty="0">
                <a:solidFill>
                  <a:schemeClr val="tx1"/>
                </a:solidFill>
                <a:effectLst/>
                <a:latin typeface="+mn-lt"/>
                <a:ea typeface="+mn-ea"/>
                <a:cs typeface="+mn-cs"/>
              </a:rPr>
              <a:t>Walter Robb, Performance Consultant Dr. Kevin Elko</a:t>
            </a:r>
            <a:r>
              <a:rPr lang="en-US" dirty="0"/>
              <a:t>, and senior executives from Cushman &amp; Wakefield, Ryan Companies, </a:t>
            </a:r>
            <a:r>
              <a:rPr lang="en-US" dirty="0" err="1"/>
              <a:t>Reonomy</a:t>
            </a:r>
            <a:r>
              <a:rPr lang="en-US" dirty="0"/>
              <a:t>, and many other top companies. We have big plans for the 2019 conference in San Diego.</a:t>
            </a:r>
          </a:p>
        </p:txBody>
      </p:sp>
      <p:sp>
        <p:nvSpPr>
          <p:cNvPr id="4" name="Slide Number Placeholder 3"/>
          <p:cNvSpPr>
            <a:spLocks noGrp="1"/>
          </p:cNvSpPr>
          <p:nvPr>
            <p:ph type="sldNum" sz="quarter" idx="10"/>
          </p:nvPr>
        </p:nvSpPr>
        <p:spPr/>
        <p:txBody>
          <a:bodyPr/>
          <a:lstStyle/>
          <a:p>
            <a:fld id="{FC3FDFC3-B012-439C-BE3A-411F27AA13E5}" type="slidenum">
              <a:rPr lang="en-US" smtClean="0"/>
              <a:t>17</a:t>
            </a:fld>
            <a:endParaRPr lang="en-US"/>
          </a:p>
        </p:txBody>
      </p:sp>
    </p:spTree>
    <p:extLst>
      <p:ext uri="{BB962C8B-B14F-4D97-AF65-F5344CB8AC3E}">
        <p14:creationId xmlns:p14="http://schemas.microsoft.com/office/powerpoint/2010/main" val="1778158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D3CB-0740-456F-B801-B49544B3CC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BB563F-68D6-46F0-8950-9C14855F48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65EA9C-6A4D-4CD2-8139-D9D488BE92F7}"/>
              </a:ext>
            </a:extLst>
          </p:cNvPr>
          <p:cNvSpPr>
            <a:spLocks noGrp="1"/>
          </p:cNvSpPr>
          <p:nvPr>
            <p:ph type="dt" sz="half" idx="10"/>
          </p:nvPr>
        </p:nvSpPr>
        <p:spPr/>
        <p:txBody>
          <a:bodyPr/>
          <a:lstStyle/>
          <a:p>
            <a:fld id="{E8A50E5C-6C26-4B8F-BD55-8E7285B5D85B}" type="datetimeFigureOut">
              <a:rPr lang="en-US" smtClean="0"/>
              <a:t>1/29/2019</a:t>
            </a:fld>
            <a:endParaRPr lang="en-US"/>
          </a:p>
        </p:txBody>
      </p:sp>
      <p:sp>
        <p:nvSpPr>
          <p:cNvPr id="5" name="Footer Placeholder 4">
            <a:extLst>
              <a:ext uri="{FF2B5EF4-FFF2-40B4-BE49-F238E27FC236}">
                <a16:creationId xmlns:a16="http://schemas.microsoft.com/office/drawing/2014/main" id="{0C5EAAB0-3744-4E80-AB4B-649AA4F7AA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A52228-5F6F-4244-8907-A25A416077C4}"/>
              </a:ext>
            </a:extLst>
          </p:cNvPr>
          <p:cNvSpPr>
            <a:spLocks noGrp="1"/>
          </p:cNvSpPr>
          <p:nvPr>
            <p:ph type="sldNum" sz="quarter" idx="12"/>
          </p:nvPr>
        </p:nvSpPr>
        <p:spPr/>
        <p:txBody>
          <a:bodyPr/>
          <a:lstStyle/>
          <a:p>
            <a:fld id="{023D676F-3BA0-4721-B0C2-296982F0A1B3}" type="slidenum">
              <a:rPr lang="en-US" smtClean="0"/>
              <a:t>‹#›</a:t>
            </a:fld>
            <a:endParaRPr lang="en-US"/>
          </a:p>
        </p:txBody>
      </p:sp>
    </p:spTree>
    <p:extLst>
      <p:ext uri="{BB962C8B-B14F-4D97-AF65-F5344CB8AC3E}">
        <p14:creationId xmlns:p14="http://schemas.microsoft.com/office/powerpoint/2010/main" val="1829637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FDCC3-C8DC-4E08-AFF1-460BC297A0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5F4BC9-93E5-49EA-89BD-9C930CCAB00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82AEB6-4D97-4468-AD5E-939FF7DB9E87}"/>
              </a:ext>
            </a:extLst>
          </p:cNvPr>
          <p:cNvSpPr>
            <a:spLocks noGrp="1"/>
          </p:cNvSpPr>
          <p:nvPr>
            <p:ph type="dt" sz="half" idx="10"/>
          </p:nvPr>
        </p:nvSpPr>
        <p:spPr/>
        <p:txBody>
          <a:bodyPr/>
          <a:lstStyle/>
          <a:p>
            <a:fld id="{E8A50E5C-6C26-4B8F-BD55-8E7285B5D85B}" type="datetimeFigureOut">
              <a:rPr lang="en-US" smtClean="0"/>
              <a:t>1/29/2019</a:t>
            </a:fld>
            <a:endParaRPr lang="en-US"/>
          </a:p>
        </p:txBody>
      </p:sp>
      <p:sp>
        <p:nvSpPr>
          <p:cNvPr id="5" name="Footer Placeholder 4">
            <a:extLst>
              <a:ext uri="{FF2B5EF4-FFF2-40B4-BE49-F238E27FC236}">
                <a16:creationId xmlns:a16="http://schemas.microsoft.com/office/drawing/2014/main" id="{EA89032D-3406-45B8-9386-10E04A02BF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1983B1-D5FC-4F00-A552-6E3A47D41F59}"/>
              </a:ext>
            </a:extLst>
          </p:cNvPr>
          <p:cNvSpPr>
            <a:spLocks noGrp="1"/>
          </p:cNvSpPr>
          <p:nvPr>
            <p:ph type="sldNum" sz="quarter" idx="12"/>
          </p:nvPr>
        </p:nvSpPr>
        <p:spPr/>
        <p:txBody>
          <a:bodyPr/>
          <a:lstStyle/>
          <a:p>
            <a:fld id="{023D676F-3BA0-4721-B0C2-296982F0A1B3}" type="slidenum">
              <a:rPr lang="en-US" smtClean="0"/>
              <a:t>‹#›</a:t>
            </a:fld>
            <a:endParaRPr lang="en-US"/>
          </a:p>
        </p:txBody>
      </p:sp>
    </p:spTree>
    <p:extLst>
      <p:ext uri="{BB962C8B-B14F-4D97-AF65-F5344CB8AC3E}">
        <p14:creationId xmlns:p14="http://schemas.microsoft.com/office/powerpoint/2010/main" val="2856530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E432B3-B106-4FC0-B95E-392885AA51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50DB11-D892-4B61-9701-7894E81A961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488A77-674F-45D1-8BF2-2C006940B525}"/>
              </a:ext>
            </a:extLst>
          </p:cNvPr>
          <p:cNvSpPr>
            <a:spLocks noGrp="1"/>
          </p:cNvSpPr>
          <p:nvPr>
            <p:ph type="dt" sz="half" idx="10"/>
          </p:nvPr>
        </p:nvSpPr>
        <p:spPr/>
        <p:txBody>
          <a:bodyPr/>
          <a:lstStyle/>
          <a:p>
            <a:fld id="{E8A50E5C-6C26-4B8F-BD55-8E7285B5D85B}" type="datetimeFigureOut">
              <a:rPr lang="en-US" smtClean="0"/>
              <a:t>1/29/2019</a:t>
            </a:fld>
            <a:endParaRPr lang="en-US"/>
          </a:p>
        </p:txBody>
      </p:sp>
      <p:sp>
        <p:nvSpPr>
          <p:cNvPr id="5" name="Footer Placeholder 4">
            <a:extLst>
              <a:ext uri="{FF2B5EF4-FFF2-40B4-BE49-F238E27FC236}">
                <a16:creationId xmlns:a16="http://schemas.microsoft.com/office/drawing/2014/main" id="{FB7B35E2-B8FE-47FE-92AA-74E9B9B322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5050D4-AFCC-4769-880B-9AC337F5B250}"/>
              </a:ext>
            </a:extLst>
          </p:cNvPr>
          <p:cNvSpPr>
            <a:spLocks noGrp="1"/>
          </p:cNvSpPr>
          <p:nvPr>
            <p:ph type="sldNum" sz="quarter" idx="12"/>
          </p:nvPr>
        </p:nvSpPr>
        <p:spPr/>
        <p:txBody>
          <a:bodyPr/>
          <a:lstStyle/>
          <a:p>
            <a:fld id="{023D676F-3BA0-4721-B0C2-296982F0A1B3}" type="slidenum">
              <a:rPr lang="en-US" smtClean="0"/>
              <a:t>‹#›</a:t>
            </a:fld>
            <a:endParaRPr lang="en-US"/>
          </a:p>
        </p:txBody>
      </p:sp>
    </p:spTree>
    <p:extLst>
      <p:ext uri="{BB962C8B-B14F-4D97-AF65-F5344CB8AC3E}">
        <p14:creationId xmlns:p14="http://schemas.microsoft.com/office/powerpoint/2010/main" val="19788059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69FB8-51CF-454B-B977-E87911F4D0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15BD12-0500-4BD7-8CA0-BCD2072309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0C30BA-9F56-4338-8DAA-2781223036C1}"/>
              </a:ext>
            </a:extLst>
          </p:cNvPr>
          <p:cNvSpPr>
            <a:spLocks noGrp="1"/>
          </p:cNvSpPr>
          <p:nvPr>
            <p:ph type="dt" sz="half" idx="10"/>
          </p:nvPr>
        </p:nvSpPr>
        <p:spPr/>
        <p:txBody>
          <a:bodyPr/>
          <a:lstStyle/>
          <a:p>
            <a:fld id="{9D598F85-EB2C-48EA-9773-470B81A5F9AC}" type="datetimeFigureOut">
              <a:rPr lang="en-US" smtClean="0"/>
              <a:t>1/29/2019</a:t>
            </a:fld>
            <a:endParaRPr lang="en-US"/>
          </a:p>
        </p:txBody>
      </p:sp>
      <p:sp>
        <p:nvSpPr>
          <p:cNvPr id="5" name="Footer Placeholder 4">
            <a:extLst>
              <a:ext uri="{FF2B5EF4-FFF2-40B4-BE49-F238E27FC236}">
                <a16:creationId xmlns:a16="http://schemas.microsoft.com/office/drawing/2014/main" id="{18935925-1A73-46FE-B670-0A02D2939E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DC0AB1-8A8B-4116-8D74-B0059D3B8BC0}"/>
              </a:ext>
            </a:extLst>
          </p:cNvPr>
          <p:cNvSpPr>
            <a:spLocks noGrp="1"/>
          </p:cNvSpPr>
          <p:nvPr>
            <p:ph type="sldNum" sz="quarter" idx="12"/>
          </p:nvPr>
        </p:nvSpPr>
        <p:spPr/>
        <p:txBody>
          <a:bodyPr/>
          <a:lstStyle/>
          <a:p>
            <a:fld id="{8A299525-82F3-43F8-8649-B80AD0313F89}" type="slidenum">
              <a:rPr lang="en-US" smtClean="0"/>
              <a:t>‹#›</a:t>
            </a:fld>
            <a:endParaRPr lang="en-US"/>
          </a:p>
        </p:txBody>
      </p:sp>
    </p:spTree>
    <p:extLst>
      <p:ext uri="{BB962C8B-B14F-4D97-AF65-F5344CB8AC3E}">
        <p14:creationId xmlns:p14="http://schemas.microsoft.com/office/powerpoint/2010/main" val="18108019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7A57B-B697-45AC-8B68-63FA168AB1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30BF17-7DE2-4E08-95FE-42783688CD0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933DEE-2C28-4489-BD3F-A69459332802}"/>
              </a:ext>
            </a:extLst>
          </p:cNvPr>
          <p:cNvSpPr>
            <a:spLocks noGrp="1"/>
          </p:cNvSpPr>
          <p:nvPr>
            <p:ph type="dt" sz="half" idx="10"/>
          </p:nvPr>
        </p:nvSpPr>
        <p:spPr/>
        <p:txBody>
          <a:bodyPr/>
          <a:lstStyle/>
          <a:p>
            <a:fld id="{9D598F85-EB2C-48EA-9773-470B81A5F9AC}" type="datetimeFigureOut">
              <a:rPr lang="en-US" smtClean="0"/>
              <a:t>1/29/2019</a:t>
            </a:fld>
            <a:endParaRPr lang="en-US"/>
          </a:p>
        </p:txBody>
      </p:sp>
      <p:sp>
        <p:nvSpPr>
          <p:cNvPr id="5" name="Footer Placeholder 4">
            <a:extLst>
              <a:ext uri="{FF2B5EF4-FFF2-40B4-BE49-F238E27FC236}">
                <a16:creationId xmlns:a16="http://schemas.microsoft.com/office/drawing/2014/main" id="{86DC82DB-57BD-484D-8570-DFAFA2C146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9DDA9F-0EF9-4E69-8CD1-41B0951CDFBA}"/>
              </a:ext>
            </a:extLst>
          </p:cNvPr>
          <p:cNvSpPr>
            <a:spLocks noGrp="1"/>
          </p:cNvSpPr>
          <p:nvPr>
            <p:ph type="sldNum" sz="quarter" idx="12"/>
          </p:nvPr>
        </p:nvSpPr>
        <p:spPr/>
        <p:txBody>
          <a:bodyPr/>
          <a:lstStyle/>
          <a:p>
            <a:fld id="{8A299525-82F3-43F8-8649-B80AD0313F89}" type="slidenum">
              <a:rPr lang="en-US" smtClean="0"/>
              <a:t>‹#›</a:t>
            </a:fld>
            <a:endParaRPr lang="en-US"/>
          </a:p>
        </p:txBody>
      </p:sp>
    </p:spTree>
    <p:extLst>
      <p:ext uri="{BB962C8B-B14F-4D97-AF65-F5344CB8AC3E}">
        <p14:creationId xmlns:p14="http://schemas.microsoft.com/office/powerpoint/2010/main" val="34086473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BECCC-32B3-4410-A5EA-DC5EF02F9D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D7E477-36E3-4630-9330-DDB4D627AD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8411AE7-1286-4567-90E9-6B56BC294B9B}"/>
              </a:ext>
            </a:extLst>
          </p:cNvPr>
          <p:cNvSpPr>
            <a:spLocks noGrp="1"/>
          </p:cNvSpPr>
          <p:nvPr>
            <p:ph type="dt" sz="half" idx="10"/>
          </p:nvPr>
        </p:nvSpPr>
        <p:spPr/>
        <p:txBody>
          <a:bodyPr/>
          <a:lstStyle/>
          <a:p>
            <a:fld id="{9D598F85-EB2C-48EA-9773-470B81A5F9AC}" type="datetimeFigureOut">
              <a:rPr lang="en-US" smtClean="0"/>
              <a:t>1/29/2019</a:t>
            </a:fld>
            <a:endParaRPr lang="en-US"/>
          </a:p>
        </p:txBody>
      </p:sp>
      <p:sp>
        <p:nvSpPr>
          <p:cNvPr id="5" name="Footer Placeholder 4">
            <a:extLst>
              <a:ext uri="{FF2B5EF4-FFF2-40B4-BE49-F238E27FC236}">
                <a16:creationId xmlns:a16="http://schemas.microsoft.com/office/drawing/2014/main" id="{11D49167-D025-4C3A-BC51-073EC41B5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108C40-2A3F-4FC1-8462-CC84E2ED169F}"/>
              </a:ext>
            </a:extLst>
          </p:cNvPr>
          <p:cNvSpPr>
            <a:spLocks noGrp="1"/>
          </p:cNvSpPr>
          <p:nvPr>
            <p:ph type="sldNum" sz="quarter" idx="12"/>
          </p:nvPr>
        </p:nvSpPr>
        <p:spPr/>
        <p:txBody>
          <a:bodyPr/>
          <a:lstStyle/>
          <a:p>
            <a:fld id="{8A299525-82F3-43F8-8649-B80AD0313F89}" type="slidenum">
              <a:rPr lang="en-US" smtClean="0"/>
              <a:t>‹#›</a:t>
            </a:fld>
            <a:endParaRPr lang="en-US"/>
          </a:p>
        </p:txBody>
      </p:sp>
    </p:spTree>
    <p:extLst>
      <p:ext uri="{BB962C8B-B14F-4D97-AF65-F5344CB8AC3E}">
        <p14:creationId xmlns:p14="http://schemas.microsoft.com/office/powerpoint/2010/main" val="18578394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C8B58-AA99-4F8A-AE92-9B19E71C40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3D434D-C2F8-4C4F-8438-97D7D2372C7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CCC434-FCBC-4053-8335-5FFAB1EE9CA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141C18-71FA-414B-B743-465993A7CCDC}"/>
              </a:ext>
            </a:extLst>
          </p:cNvPr>
          <p:cNvSpPr>
            <a:spLocks noGrp="1"/>
          </p:cNvSpPr>
          <p:nvPr>
            <p:ph type="dt" sz="half" idx="10"/>
          </p:nvPr>
        </p:nvSpPr>
        <p:spPr/>
        <p:txBody>
          <a:bodyPr/>
          <a:lstStyle/>
          <a:p>
            <a:fld id="{9D598F85-EB2C-48EA-9773-470B81A5F9AC}" type="datetimeFigureOut">
              <a:rPr lang="en-US" smtClean="0"/>
              <a:t>1/29/2019</a:t>
            </a:fld>
            <a:endParaRPr lang="en-US"/>
          </a:p>
        </p:txBody>
      </p:sp>
      <p:sp>
        <p:nvSpPr>
          <p:cNvPr id="6" name="Footer Placeholder 5">
            <a:extLst>
              <a:ext uri="{FF2B5EF4-FFF2-40B4-BE49-F238E27FC236}">
                <a16:creationId xmlns:a16="http://schemas.microsoft.com/office/drawing/2014/main" id="{8C4905F8-3654-42DB-9D11-4CD969DA7A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6C44F6-6FD6-4B92-A413-B997B835357C}"/>
              </a:ext>
            </a:extLst>
          </p:cNvPr>
          <p:cNvSpPr>
            <a:spLocks noGrp="1"/>
          </p:cNvSpPr>
          <p:nvPr>
            <p:ph type="sldNum" sz="quarter" idx="12"/>
          </p:nvPr>
        </p:nvSpPr>
        <p:spPr/>
        <p:txBody>
          <a:bodyPr/>
          <a:lstStyle/>
          <a:p>
            <a:fld id="{8A299525-82F3-43F8-8649-B80AD0313F89}" type="slidenum">
              <a:rPr lang="en-US" smtClean="0"/>
              <a:t>‹#›</a:t>
            </a:fld>
            <a:endParaRPr lang="en-US"/>
          </a:p>
        </p:txBody>
      </p:sp>
    </p:spTree>
    <p:extLst>
      <p:ext uri="{BB962C8B-B14F-4D97-AF65-F5344CB8AC3E}">
        <p14:creationId xmlns:p14="http://schemas.microsoft.com/office/powerpoint/2010/main" val="31367656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9A157-A68E-4B84-87B9-0EA36DACFC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7CF33D-595F-4F2F-A423-E9B971D6D1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B7D0EFA-12CD-4049-9E50-7FE3E714337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8D31A1-BAC1-4A83-A600-DD8986C61A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E09B024-40A0-404A-84FB-2D78CA4EF62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115C0-1FA1-4A4A-895A-1BA2044A3672}"/>
              </a:ext>
            </a:extLst>
          </p:cNvPr>
          <p:cNvSpPr>
            <a:spLocks noGrp="1"/>
          </p:cNvSpPr>
          <p:nvPr>
            <p:ph type="dt" sz="half" idx="10"/>
          </p:nvPr>
        </p:nvSpPr>
        <p:spPr/>
        <p:txBody>
          <a:bodyPr/>
          <a:lstStyle/>
          <a:p>
            <a:fld id="{9D598F85-EB2C-48EA-9773-470B81A5F9AC}" type="datetimeFigureOut">
              <a:rPr lang="en-US" smtClean="0"/>
              <a:t>1/29/2019</a:t>
            </a:fld>
            <a:endParaRPr lang="en-US"/>
          </a:p>
        </p:txBody>
      </p:sp>
      <p:sp>
        <p:nvSpPr>
          <p:cNvPr id="8" name="Footer Placeholder 7">
            <a:extLst>
              <a:ext uri="{FF2B5EF4-FFF2-40B4-BE49-F238E27FC236}">
                <a16:creationId xmlns:a16="http://schemas.microsoft.com/office/drawing/2014/main" id="{5A69BAA5-1725-481B-A999-534F8F7857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0286A5C-5C6A-4932-A979-873535706B7F}"/>
              </a:ext>
            </a:extLst>
          </p:cNvPr>
          <p:cNvSpPr>
            <a:spLocks noGrp="1"/>
          </p:cNvSpPr>
          <p:nvPr>
            <p:ph type="sldNum" sz="quarter" idx="12"/>
          </p:nvPr>
        </p:nvSpPr>
        <p:spPr/>
        <p:txBody>
          <a:bodyPr/>
          <a:lstStyle/>
          <a:p>
            <a:fld id="{8A299525-82F3-43F8-8649-B80AD0313F89}" type="slidenum">
              <a:rPr lang="en-US" smtClean="0"/>
              <a:t>‹#›</a:t>
            </a:fld>
            <a:endParaRPr lang="en-US"/>
          </a:p>
        </p:txBody>
      </p:sp>
    </p:spTree>
    <p:extLst>
      <p:ext uri="{BB962C8B-B14F-4D97-AF65-F5344CB8AC3E}">
        <p14:creationId xmlns:p14="http://schemas.microsoft.com/office/powerpoint/2010/main" val="59691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C401E-CDE3-4950-B17E-21A4FED2C9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D2770-F606-4C56-AAC1-3C49B45241AE}"/>
              </a:ext>
            </a:extLst>
          </p:cNvPr>
          <p:cNvSpPr>
            <a:spLocks noGrp="1"/>
          </p:cNvSpPr>
          <p:nvPr>
            <p:ph type="dt" sz="half" idx="10"/>
          </p:nvPr>
        </p:nvSpPr>
        <p:spPr/>
        <p:txBody>
          <a:bodyPr/>
          <a:lstStyle/>
          <a:p>
            <a:fld id="{9D598F85-EB2C-48EA-9773-470B81A5F9AC}" type="datetimeFigureOut">
              <a:rPr lang="en-US" smtClean="0"/>
              <a:t>1/29/2019</a:t>
            </a:fld>
            <a:endParaRPr lang="en-US"/>
          </a:p>
        </p:txBody>
      </p:sp>
      <p:sp>
        <p:nvSpPr>
          <p:cNvPr id="4" name="Footer Placeholder 3">
            <a:extLst>
              <a:ext uri="{FF2B5EF4-FFF2-40B4-BE49-F238E27FC236}">
                <a16:creationId xmlns:a16="http://schemas.microsoft.com/office/drawing/2014/main" id="{5F048BB2-F121-49DC-AB50-3C6248A9D8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217D8F-EE9A-44A1-9A3E-4ED70FE4690B}"/>
              </a:ext>
            </a:extLst>
          </p:cNvPr>
          <p:cNvSpPr>
            <a:spLocks noGrp="1"/>
          </p:cNvSpPr>
          <p:nvPr>
            <p:ph type="sldNum" sz="quarter" idx="12"/>
          </p:nvPr>
        </p:nvSpPr>
        <p:spPr/>
        <p:txBody>
          <a:bodyPr/>
          <a:lstStyle/>
          <a:p>
            <a:fld id="{8A299525-82F3-43F8-8649-B80AD0313F89}" type="slidenum">
              <a:rPr lang="en-US" smtClean="0"/>
              <a:t>‹#›</a:t>
            </a:fld>
            <a:endParaRPr lang="en-US"/>
          </a:p>
        </p:txBody>
      </p:sp>
    </p:spTree>
    <p:extLst>
      <p:ext uri="{BB962C8B-B14F-4D97-AF65-F5344CB8AC3E}">
        <p14:creationId xmlns:p14="http://schemas.microsoft.com/office/powerpoint/2010/main" val="5969345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AC6119-7EB6-4421-817C-1BC51B1FD1D9}"/>
              </a:ext>
            </a:extLst>
          </p:cNvPr>
          <p:cNvSpPr>
            <a:spLocks noGrp="1"/>
          </p:cNvSpPr>
          <p:nvPr>
            <p:ph type="dt" sz="half" idx="10"/>
          </p:nvPr>
        </p:nvSpPr>
        <p:spPr/>
        <p:txBody>
          <a:bodyPr/>
          <a:lstStyle/>
          <a:p>
            <a:fld id="{9D598F85-EB2C-48EA-9773-470B81A5F9AC}" type="datetimeFigureOut">
              <a:rPr lang="en-US" smtClean="0"/>
              <a:t>1/29/2019</a:t>
            </a:fld>
            <a:endParaRPr lang="en-US"/>
          </a:p>
        </p:txBody>
      </p:sp>
      <p:sp>
        <p:nvSpPr>
          <p:cNvPr id="3" name="Footer Placeholder 2">
            <a:extLst>
              <a:ext uri="{FF2B5EF4-FFF2-40B4-BE49-F238E27FC236}">
                <a16:creationId xmlns:a16="http://schemas.microsoft.com/office/drawing/2014/main" id="{FC1449B1-6F84-4608-9895-2685C4CC49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86F837-B132-486E-823A-9FABA6239E6E}"/>
              </a:ext>
            </a:extLst>
          </p:cNvPr>
          <p:cNvSpPr>
            <a:spLocks noGrp="1"/>
          </p:cNvSpPr>
          <p:nvPr>
            <p:ph type="sldNum" sz="quarter" idx="12"/>
          </p:nvPr>
        </p:nvSpPr>
        <p:spPr/>
        <p:txBody>
          <a:bodyPr/>
          <a:lstStyle/>
          <a:p>
            <a:fld id="{8A299525-82F3-43F8-8649-B80AD0313F89}" type="slidenum">
              <a:rPr lang="en-US" smtClean="0"/>
              <a:t>‹#›</a:t>
            </a:fld>
            <a:endParaRPr lang="en-US"/>
          </a:p>
        </p:txBody>
      </p:sp>
    </p:spTree>
    <p:extLst>
      <p:ext uri="{BB962C8B-B14F-4D97-AF65-F5344CB8AC3E}">
        <p14:creationId xmlns:p14="http://schemas.microsoft.com/office/powerpoint/2010/main" val="26179629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83D9D-D3DA-4BAF-B03F-9308411F7A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EDDBEE-7179-4809-A9AC-61D2BC6B6A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5A5C2C-6A2A-4EC8-AF5E-876FA0D682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0C070C4-75BF-4BE1-BF4B-0FBB66EDF8BA}"/>
              </a:ext>
            </a:extLst>
          </p:cNvPr>
          <p:cNvSpPr>
            <a:spLocks noGrp="1"/>
          </p:cNvSpPr>
          <p:nvPr>
            <p:ph type="dt" sz="half" idx="10"/>
          </p:nvPr>
        </p:nvSpPr>
        <p:spPr/>
        <p:txBody>
          <a:bodyPr/>
          <a:lstStyle/>
          <a:p>
            <a:fld id="{9D598F85-EB2C-48EA-9773-470B81A5F9AC}" type="datetimeFigureOut">
              <a:rPr lang="en-US" smtClean="0"/>
              <a:t>1/29/2019</a:t>
            </a:fld>
            <a:endParaRPr lang="en-US"/>
          </a:p>
        </p:txBody>
      </p:sp>
      <p:sp>
        <p:nvSpPr>
          <p:cNvPr id="6" name="Footer Placeholder 5">
            <a:extLst>
              <a:ext uri="{FF2B5EF4-FFF2-40B4-BE49-F238E27FC236}">
                <a16:creationId xmlns:a16="http://schemas.microsoft.com/office/drawing/2014/main" id="{7F05E877-933E-40D5-A661-F8D1ED3329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9135C5-CAC0-4F6D-9300-3CBEC7CE87C8}"/>
              </a:ext>
            </a:extLst>
          </p:cNvPr>
          <p:cNvSpPr>
            <a:spLocks noGrp="1"/>
          </p:cNvSpPr>
          <p:nvPr>
            <p:ph type="sldNum" sz="quarter" idx="12"/>
          </p:nvPr>
        </p:nvSpPr>
        <p:spPr/>
        <p:txBody>
          <a:bodyPr/>
          <a:lstStyle/>
          <a:p>
            <a:fld id="{8A299525-82F3-43F8-8649-B80AD0313F89}" type="slidenum">
              <a:rPr lang="en-US" smtClean="0"/>
              <a:t>‹#›</a:t>
            </a:fld>
            <a:endParaRPr lang="en-US"/>
          </a:p>
        </p:txBody>
      </p:sp>
    </p:spTree>
    <p:extLst>
      <p:ext uri="{BB962C8B-B14F-4D97-AF65-F5344CB8AC3E}">
        <p14:creationId xmlns:p14="http://schemas.microsoft.com/office/powerpoint/2010/main" val="313127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E01E67-884B-4D58-8B74-82E49424702B}"/>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138EEEC-3F92-4844-B8D1-DEF17FFBFB14}"/>
              </a:ext>
            </a:extLst>
          </p:cNvPr>
          <p:cNvSpPr>
            <a:spLocks noGrp="1"/>
          </p:cNvSpPr>
          <p:nvPr>
            <p:ph type="dt" sz="half" idx="10"/>
          </p:nvPr>
        </p:nvSpPr>
        <p:spPr/>
        <p:txBody>
          <a:bodyPr/>
          <a:lstStyle/>
          <a:p>
            <a:fld id="{E8A50E5C-6C26-4B8F-BD55-8E7285B5D85B}" type="datetimeFigureOut">
              <a:rPr lang="en-US" smtClean="0"/>
              <a:t>1/29/2019</a:t>
            </a:fld>
            <a:endParaRPr lang="en-US"/>
          </a:p>
        </p:txBody>
      </p:sp>
      <p:sp>
        <p:nvSpPr>
          <p:cNvPr id="5" name="Footer Placeholder 4">
            <a:extLst>
              <a:ext uri="{FF2B5EF4-FFF2-40B4-BE49-F238E27FC236}">
                <a16:creationId xmlns:a16="http://schemas.microsoft.com/office/drawing/2014/main" id="{D7169954-FC56-49BA-BDC3-D43F600AD3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99BDD5-FA18-4C00-97BA-1883967E5B4B}"/>
              </a:ext>
            </a:extLst>
          </p:cNvPr>
          <p:cNvSpPr>
            <a:spLocks noGrp="1"/>
          </p:cNvSpPr>
          <p:nvPr>
            <p:ph type="sldNum" sz="quarter" idx="12"/>
          </p:nvPr>
        </p:nvSpPr>
        <p:spPr/>
        <p:txBody>
          <a:bodyPr/>
          <a:lstStyle/>
          <a:p>
            <a:fld id="{023D676F-3BA0-4721-B0C2-296982F0A1B3}" type="slidenum">
              <a:rPr lang="en-US" smtClean="0"/>
              <a:t>‹#›</a:t>
            </a:fld>
            <a:endParaRPr lang="en-US"/>
          </a:p>
        </p:txBody>
      </p:sp>
      <p:sp>
        <p:nvSpPr>
          <p:cNvPr id="7" name="Rectangle 6">
            <a:extLst>
              <a:ext uri="{FF2B5EF4-FFF2-40B4-BE49-F238E27FC236}">
                <a16:creationId xmlns:a16="http://schemas.microsoft.com/office/drawing/2014/main" id="{958C54FD-931E-4E82-9226-4EA296E7AE37}"/>
              </a:ext>
            </a:extLst>
          </p:cNvPr>
          <p:cNvSpPr/>
          <p:nvPr userDrawn="1"/>
        </p:nvSpPr>
        <p:spPr>
          <a:xfrm>
            <a:off x="0" y="0"/>
            <a:ext cx="12192000" cy="1489166"/>
          </a:xfrm>
          <a:prstGeom prst="rect">
            <a:avLst/>
          </a:prstGeom>
          <a:solidFill>
            <a:srgbClr val="BE0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C75691A5-EDBE-4A3A-AAA0-2B4D002CB30F}"/>
              </a:ext>
            </a:extLst>
          </p:cNvPr>
          <p:cNvSpPr>
            <a:spLocks noGrp="1"/>
          </p:cNvSpPr>
          <p:nvPr>
            <p:ph type="title"/>
          </p:nvPr>
        </p:nvSpPr>
        <p:spPr>
          <a:xfrm>
            <a:off x="839788" y="365125"/>
            <a:ext cx="10515600" cy="1325563"/>
          </a:xfrm>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8285458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6C9DB-F578-4476-8CD1-97DBAE62F9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FFE9D3-FCCB-4696-8D83-B1134DDAB6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9270F6-E840-4B2A-983C-E309A410A4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BF44610-28B3-4FD6-816E-21F2A62784A4}"/>
              </a:ext>
            </a:extLst>
          </p:cNvPr>
          <p:cNvSpPr>
            <a:spLocks noGrp="1"/>
          </p:cNvSpPr>
          <p:nvPr>
            <p:ph type="dt" sz="half" idx="10"/>
          </p:nvPr>
        </p:nvSpPr>
        <p:spPr/>
        <p:txBody>
          <a:bodyPr/>
          <a:lstStyle/>
          <a:p>
            <a:fld id="{9D598F85-EB2C-48EA-9773-470B81A5F9AC}" type="datetimeFigureOut">
              <a:rPr lang="en-US" smtClean="0"/>
              <a:t>1/29/2019</a:t>
            </a:fld>
            <a:endParaRPr lang="en-US"/>
          </a:p>
        </p:txBody>
      </p:sp>
      <p:sp>
        <p:nvSpPr>
          <p:cNvPr id="6" name="Footer Placeholder 5">
            <a:extLst>
              <a:ext uri="{FF2B5EF4-FFF2-40B4-BE49-F238E27FC236}">
                <a16:creationId xmlns:a16="http://schemas.microsoft.com/office/drawing/2014/main" id="{921DFDE0-834E-4502-A869-4685E2CB79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D0CCAA-D255-490B-AEEB-5E16855C9BB4}"/>
              </a:ext>
            </a:extLst>
          </p:cNvPr>
          <p:cNvSpPr>
            <a:spLocks noGrp="1"/>
          </p:cNvSpPr>
          <p:nvPr>
            <p:ph type="sldNum" sz="quarter" idx="12"/>
          </p:nvPr>
        </p:nvSpPr>
        <p:spPr/>
        <p:txBody>
          <a:bodyPr/>
          <a:lstStyle/>
          <a:p>
            <a:fld id="{8A299525-82F3-43F8-8649-B80AD0313F89}" type="slidenum">
              <a:rPr lang="en-US" smtClean="0"/>
              <a:t>‹#›</a:t>
            </a:fld>
            <a:endParaRPr lang="en-US"/>
          </a:p>
        </p:txBody>
      </p:sp>
    </p:spTree>
    <p:extLst>
      <p:ext uri="{BB962C8B-B14F-4D97-AF65-F5344CB8AC3E}">
        <p14:creationId xmlns:p14="http://schemas.microsoft.com/office/powerpoint/2010/main" val="33798214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10291-A6FF-4516-A7E6-7B54FC963A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2476F6-58EF-4E26-ABF1-F5421D104E2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8C3D77-99F9-4C09-A0FF-A97C74E87208}"/>
              </a:ext>
            </a:extLst>
          </p:cNvPr>
          <p:cNvSpPr>
            <a:spLocks noGrp="1"/>
          </p:cNvSpPr>
          <p:nvPr>
            <p:ph type="dt" sz="half" idx="10"/>
          </p:nvPr>
        </p:nvSpPr>
        <p:spPr/>
        <p:txBody>
          <a:bodyPr/>
          <a:lstStyle/>
          <a:p>
            <a:fld id="{9D598F85-EB2C-48EA-9773-470B81A5F9AC}" type="datetimeFigureOut">
              <a:rPr lang="en-US" smtClean="0"/>
              <a:t>1/29/2019</a:t>
            </a:fld>
            <a:endParaRPr lang="en-US"/>
          </a:p>
        </p:txBody>
      </p:sp>
      <p:sp>
        <p:nvSpPr>
          <p:cNvPr id="5" name="Footer Placeholder 4">
            <a:extLst>
              <a:ext uri="{FF2B5EF4-FFF2-40B4-BE49-F238E27FC236}">
                <a16:creationId xmlns:a16="http://schemas.microsoft.com/office/drawing/2014/main" id="{9ECA657E-F1FF-4795-99FD-5BB14D1BDA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E59E77-0087-442E-9276-D850B15B2020}"/>
              </a:ext>
            </a:extLst>
          </p:cNvPr>
          <p:cNvSpPr>
            <a:spLocks noGrp="1"/>
          </p:cNvSpPr>
          <p:nvPr>
            <p:ph type="sldNum" sz="quarter" idx="12"/>
          </p:nvPr>
        </p:nvSpPr>
        <p:spPr/>
        <p:txBody>
          <a:bodyPr/>
          <a:lstStyle/>
          <a:p>
            <a:fld id="{8A299525-82F3-43F8-8649-B80AD0313F89}" type="slidenum">
              <a:rPr lang="en-US" smtClean="0"/>
              <a:t>‹#›</a:t>
            </a:fld>
            <a:endParaRPr lang="en-US"/>
          </a:p>
        </p:txBody>
      </p:sp>
    </p:spTree>
    <p:extLst>
      <p:ext uri="{BB962C8B-B14F-4D97-AF65-F5344CB8AC3E}">
        <p14:creationId xmlns:p14="http://schemas.microsoft.com/office/powerpoint/2010/main" val="23780456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FED751-52A9-4E58-AB90-336C40BCD6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0D46C7-98E7-4F3B-B355-FBA46F260AE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94EDE-4BD8-49BC-8909-4879D1703D44}"/>
              </a:ext>
            </a:extLst>
          </p:cNvPr>
          <p:cNvSpPr>
            <a:spLocks noGrp="1"/>
          </p:cNvSpPr>
          <p:nvPr>
            <p:ph type="dt" sz="half" idx="10"/>
          </p:nvPr>
        </p:nvSpPr>
        <p:spPr/>
        <p:txBody>
          <a:bodyPr/>
          <a:lstStyle/>
          <a:p>
            <a:fld id="{9D598F85-EB2C-48EA-9773-470B81A5F9AC}" type="datetimeFigureOut">
              <a:rPr lang="en-US" smtClean="0"/>
              <a:t>1/29/2019</a:t>
            </a:fld>
            <a:endParaRPr lang="en-US"/>
          </a:p>
        </p:txBody>
      </p:sp>
      <p:sp>
        <p:nvSpPr>
          <p:cNvPr id="5" name="Footer Placeholder 4">
            <a:extLst>
              <a:ext uri="{FF2B5EF4-FFF2-40B4-BE49-F238E27FC236}">
                <a16:creationId xmlns:a16="http://schemas.microsoft.com/office/drawing/2014/main" id="{05989B9F-B7BF-45C0-91A2-A355F5C6E6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6AA9E-379F-4173-AE30-2E7623250C8F}"/>
              </a:ext>
            </a:extLst>
          </p:cNvPr>
          <p:cNvSpPr>
            <a:spLocks noGrp="1"/>
          </p:cNvSpPr>
          <p:nvPr>
            <p:ph type="sldNum" sz="quarter" idx="12"/>
          </p:nvPr>
        </p:nvSpPr>
        <p:spPr/>
        <p:txBody>
          <a:bodyPr/>
          <a:lstStyle/>
          <a:p>
            <a:fld id="{8A299525-82F3-43F8-8649-B80AD0313F89}" type="slidenum">
              <a:rPr lang="en-US" smtClean="0"/>
              <a:t>‹#›</a:t>
            </a:fld>
            <a:endParaRPr lang="en-US"/>
          </a:p>
        </p:txBody>
      </p:sp>
    </p:spTree>
    <p:extLst>
      <p:ext uri="{BB962C8B-B14F-4D97-AF65-F5344CB8AC3E}">
        <p14:creationId xmlns:p14="http://schemas.microsoft.com/office/powerpoint/2010/main" val="1967196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1221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6FA03-6B5B-400F-9D5F-119C908CAA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8FFAA9-A486-40CE-87A9-2298478836D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C2E640-0C18-4C83-95BB-AF62A8D35F6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C170F0-326A-428F-8EBA-D733F584183A}"/>
              </a:ext>
            </a:extLst>
          </p:cNvPr>
          <p:cNvSpPr>
            <a:spLocks noGrp="1"/>
          </p:cNvSpPr>
          <p:nvPr>
            <p:ph type="dt" sz="half" idx="10"/>
          </p:nvPr>
        </p:nvSpPr>
        <p:spPr/>
        <p:txBody>
          <a:bodyPr/>
          <a:lstStyle/>
          <a:p>
            <a:fld id="{E8A50E5C-6C26-4B8F-BD55-8E7285B5D85B}" type="datetimeFigureOut">
              <a:rPr lang="en-US" smtClean="0"/>
              <a:t>1/29/2019</a:t>
            </a:fld>
            <a:endParaRPr lang="en-US"/>
          </a:p>
        </p:txBody>
      </p:sp>
      <p:sp>
        <p:nvSpPr>
          <p:cNvPr id="6" name="Footer Placeholder 5">
            <a:extLst>
              <a:ext uri="{FF2B5EF4-FFF2-40B4-BE49-F238E27FC236}">
                <a16:creationId xmlns:a16="http://schemas.microsoft.com/office/drawing/2014/main" id="{1EA6B596-3D43-473A-A81D-74CD14E0D0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E4D1F9-CBAD-40B7-935A-DC7291B40E12}"/>
              </a:ext>
            </a:extLst>
          </p:cNvPr>
          <p:cNvSpPr>
            <a:spLocks noGrp="1"/>
          </p:cNvSpPr>
          <p:nvPr>
            <p:ph type="sldNum" sz="quarter" idx="12"/>
          </p:nvPr>
        </p:nvSpPr>
        <p:spPr/>
        <p:txBody>
          <a:bodyPr/>
          <a:lstStyle/>
          <a:p>
            <a:fld id="{023D676F-3BA0-4721-B0C2-296982F0A1B3}" type="slidenum">
              <a:rPr lang="en-US" smtClean="0"/>
              <a:t>‹#›</a:t>
            </a:fld>
            <a:endParaRPr lang="en-US"/>
          </a:p>
        </p:txBody>
      </p:sp>
    </p:spTree>
    <p:extLst>
      <p:ext uri="{BB962C8B-B14F-4D97-AF65-F5344CB8AC3E}">
        <p14:creationId xmlns:p14="http://schemas.microsoft.com/office/powerpoint/2010/main" val="754077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DED0D-C50D-4127-B4A2-668EC5C9C51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63FACA-DB77-43E0-83C2-634156B8C0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B34A689-6659-40A2-9A3E-6C8EACC940D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7196AD-4753-4588-89B6-00F30DA377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FA8CE6E-A129-475E-9D36-F56EDCB6183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A08987-1EC3-42CA-9E8C-340846F04E9A}"/>
              </a:ext>
            </a:extLst>
          </p:cNvPr>
          <p:cNvSpPr>
            <a:spLocks noGrp="1"/>
          </p:cNvSpPr>
          <p:nvPr>
            <p:ph type="dt" sz="half" idx="10"/>
          </p:nvPr>
        </p:nvSpPr>
        <p:spPr/>
        <p:txBody>
          <a:bodyPr/>
          <a:lstStyle/>
          <a:p>
            <a:fld id="{E8A50E5C-6C26-4B8F-BD55-8E7285B5D85B}" type="datetimeFigureOut">
              <a:rPr lang="en-US" smtClean="0"/>
              <a:t>1/29/2019</a:t>
            </a:fld>
            <a:endParaRPr lang="en-US"/>
          </a:p>
        </p:txBody>
      </p:sp>
      <p:sp>
        <p:nvSpPr>
          <p:cNvPr id="8" name="Footer Placeholder 7">
            <a:extLst>
              <a:ext uri="{FF2B5EF4-FFF2-40B4-BE49-F238E27FC236}">
                <a16:creationId xmlns:a16="http://schemas.microsoft.com/office/drawing/2014/main" id="{62826138-FB93-4848-87AE-3B3730E0B6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EA22D1-7F69-43F4-A86D-E342178BA912}"/>
              </a:ext>
            </a:extLst>
          </p:cNvPr>
          <p:cNvSpPr>
            <a:spLocks noGrp="1"/>
          </p:cNvSpPr>
          <p:nvPr>
            <p:ph type="sldNum" sz="quarter" idx="12"/>
          </p:nvPr>
        </p:nvSpPr>
        <p:spPr/>
        <p:txBody>
          <a:bodyPr/>
          <a:lstStyle/>
          <a:p>
            <a:fld id="{023D676F-3BA0-4721-B0C2-296982F0A1B3}" type="slidenum">
              <a:rPr lang="en-US" smtClean="0"/>
              <a:t>‹#›</a:t>
            </a:fld>
            <a:endParaRPr lang="en-US"/>
          </a:p>
        </p:txBody>
      </p:sp>
    </p:spTree>
    <p:extLst>
      <p:ext uri="{BB962C8B-B14F-4D97-AF65-F5344CB8AC3E}">
        <p14:creationId xmlns:p14="http://schemas.microsoft.com/office/powerpoint/2010/main" val="710414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83476-B52B-4DA3-9DDE-88E15BBFB3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E40BD4-9B72-4ED1-BA89-A299D47A3200}"/>
              </a:ext>
            </a:extLst>
          </p:cNvPr>
          <p:cNvSpPr>
            <a:spLocks noGrp="1"/>
          </p:cNvSpPr>
          <p:nvPr>
            <p:ph type="dt" sz="half" idx="10"/>
          </p:nvPr>
        </p:nvSpPr>
        <p:spPr/>
        <p:txBody>
          <a:bodyPr/>
          <a:lstStyle/>
          <a:p>
            <a:fld id="{E8A50E5C-6C26-4B8F-BD55-8E7285B5D85B}" type="datetimeFigureOut">
              <a:rPr lang="en-US" smtClean="0"/>
              <a:t>1/29/2019</a:t>
            </a:fld>
            <a:endParaRPr lang="en-US"/>
          </a:p>
        </p:txBody>
      </p:sp>
      <p:sp>
        <p:nvSpPr>
          <p:cNvPr id="4" name="Footer Placeholder 3">
            <a:extLst>
              <a:ext uri="{FF2B5EF4-FFF2-40B4-BE49-F238E27FC236}">
                <a16:creationId xmlns:a16="http://schemas.microsoft.com/office/drawing/2014/main" id="{4B370B52-870F-40CF-BC35-9D87CCA3D4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47740E-C8AA-44E7-AC31-9E05FF2113BC}"/>
              </a:ext>
            </a:extLst>
          </p:cNvPr>
          <p:cNvSpPr>
            <a:spLocks noGrp="1"/>
          </p:cNvSpPr>
          <p:nvPr>
            <p:ph type="sldNum" sz="quarter" idx="12"/>
          </p:nvPr>
        </p:nvSpPr>
        <p:spPr/>
        <p:txBody>
          <a:bodyPr/>
          <a:lstStyle/>
          <a:p>
            <a:fld id="{023D676F-3BA0-4721-B0C2-296982F0A1B3}" type="slidenum">
              <a:rPr lang="en-US" smtClean="0"/>
              <a:t>‹#›</a:t>
            </a:fld>
            <a:endParaRPr lang="en-US"/>
          </a:p>
        </p:txBody>
      </p:sp>
    </p:spTree>
    <p:extLst>
      <p:ext uri="{BB962C8B-B14F-4D97-AF65-F5344CB8AC3E}">
        <p14:creationId xmlns:p14="http://schemas.microsoft.com/office/powerpoint/2010/main" val="199619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AE7C81-3DC1-4FC4-9AE9-5A94075BAFD9}"/>
              </a:ext>
            </a:extLst>
          </p:cNvPr>
          <p:cNvSpPr>
            <a:spLocks noGrp="1"/>
          </p:cNvSpPr>
          <p:nvPr>
            <p:ph type="dt" sz="half" idx="10"/>
          </p:nvPr>
        </p:nvSpPr>
        <p:spPr/>
        <p:txBody>
          <a:bodyPr/>
          <a:lstStyle/>
          <a:p>
            <a:fld id="{E8A50E5C-6C26-4B8F-BD55-8E7285B5D85B}" type="datetimeFigureOut">
              <a:rPr lang="en-US" smtClean="0"/>
              <a:t>1/29/2019</a:t>
            </a:fld>
            <a:endParaRPr lang="en-US"/>
          </a:p>
        </p:txBody>
      </p:sp>
      <p:sp>
        <p:nvSpPr>
          <p:cNvPr id="3" name="Footer Placeholder 2">
            <a:extLst>
              <a:ext uri="{FF2B5EF4-FFF2-40B4-BE49-F238E27FC236}">
                <a16:creationId xmlns:a16="http://schemas.microsoft.com/office/drawing/2014/main" id="{ED40E52C-DD95-43CB-A588-C53A4E9288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5259D7-9C64-4065-BBBF-0DBBC8330880}"/>
              </a:ext>
            </a:extLst>
          </p:cNvPr>
          <p:cNvSpPr>
            <a:spLocks noGrp="1"/>
          </p:cNvSpPr>
          <p:nvPr>
            <p:ph type="sldNum" sz="quarter" idx="12"/>
          </p:nvPr>
        </p:nvSpPr>
        <p:spPr/>
        <p:txBody>
          <a:bodyPr/>
          <a:lstStyle/>
          <a:p>
            <a:fld id="{023D676F-3BA0-4721-B0C2-296982F0A1B3}" type="slidenum">
              <a:rPr lang="en-US" smtClean="0"/>
              <a:t>‹#›</a:t>
            </a:fld>
            <a:endParaRPr lang="en-US"/>
          </a:p>
        </p:txBody>
      </p:sp>
    </p:spTree>
    <p:extLst>
      <p:ext uri="{BB962C8B-B14F-4D97-AF65-F5344CB8AC3E}">
        <p14:creationId xmlns:p14="http://schemas.microsoft.com/office/powerpoint/2010/main" val="157278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BD428-4E73-4EEB-9087-5E7AE4EE3C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9BE1C5-9B5B-4203-AC1E-290EE9AFF6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5E2061-74DB-459E-B9D3-52612878E7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FB22F23-BD4F-4D17-98CA-16D2B52C4CFE}"/>
              </a:ext>
            </a:extLst>
          </p:cNvPr>
          <p:cNvSpPr>
            <a:spLocks noGrp="1"/>
          </p:cNvSpPr>
          <p:nvPr>
            <p:ph type="dt" sz="half" idx="10"/>
          </p:nvPr>
        </p:nvSpPr>
        <p:spPr/>
        <p:txBody>
          <a:bodyPr/>
          <a:lstStyle/>
          <a:p>
            <a:fld id="{E8A50E5C-6C26-4B8F-BD55-8E7285B5D85B}" type="datetimeFigureOut">
              <a:rPr lang="en-US" smtClean="0"/>
              <a:t>1/29/2019</a:t>
            </a:fld>
            <a:endParaRPr lang="en-US"/>
          </a:p>
        </p:txBody>
      </p:sp>
      <p:sp>
        <p:nvSpPr>
          <p:cNvPr id="6" name="Footer Placeholder 5">
            <a:extLst>
              <a:ext uri="{FF2B5EF4-FFF2-40B4-BE49-F238E27FC236}">
                <a16:creationId xmlns:a16="http://schemas.microsoft.com/office/drawing/2014/main" id="{0B0DA41B-3755-4000-8829-2FDCB781FE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3E86B9-71DC-4982-9317-F689608D3099}"/>
              </a:ext>
            </a:extLst>
          </p:cNvPr>
          <p:cNvSpPr>
            <a:spLocks noGrp="1"/>
          </p:cNvSpPr>
          <p:nvPr>
            <p:ph type="sldNum" sz="quarter" idx="12"/>
          </p:nvPr>
        </p:nvSpPr>
        <p:spPr/>
        <p:txBody>
          <a:bodyPr/>
          <a:lstStyle/>
          <a:p>
            <a:fld id="{023D676F-3BA0-4721-B0C2-296982F0A1B3}" type="slidenum">
              <a:rPr lang="en-US" smtClean="0"/>
              <a:t>‹#›</a:t>
            </a:fld>
            <a:endParaRPr lang="en-US"/>
          </a:p>
        </p:txBody>
      </p:sp>
    </p:spTree>
    <p:extLst>
      <p:ext uri="{BB962C8B-B14F-4D97-AF65-F5344CB8AC3E}">
        <p14:creationId xmlns:p14="http://schemas.microsoft.com/office/powerpoint/2010/main" val="2877430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075B9-04EA-4B05-ADE3-14BD946395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5A3B5A-F565-46CD-8E10-3410591DAF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90E8E8D-2864-44C2-8861-0690E7D328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9F20250-D5D7-400B-9658-3F97BA3DC9DC}"/>
              </a:ext>
            </a:extLst>
          </p:cNvPr>
          <p:cNvSpPr>
            <a:spLocks noGrp="1"/>
          </p:cNvSpPr>
          <p:nvPr>
            <p:ph type="dt" sz="half" idx="10"/>
          </p:nvPr>
        </p:nvSpPr>
        <p:spPr/>
        <p:txBody>
          <a:bodyPr/>
          <a:lstStyle/>
          <a:p>
            <a:fld id="{E8A50E5C-6C26-4B8F-BD55-8E7285B5D85B}" type="datetimeFigureOut">
              <a:rPr lang="en-US" smtClean="0"/>
              <a:t>1/29/2019</a:t>
            </a:fld>
            <a:endParaRPr lang="en-US"/>
          </a:p>
        </p:txBody>
      </p:sp>
      <p:sp>
        <p:nvSpPr>
          <p:cNvPr id="6" name="Footer Placeholder 5">
            <a:extLst>
              <a:ext uri="{FF2B5EF4-FFF2-40B4-BE49-F238E27FC236}">
                <a16:creationId xmlns:a16="http://schemas.microsoft.com/office/drawing/2014/main" id="{1A9E150C-9B54-4424-A0C4-3DFAF6F6E7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BAE954-E541-4430-B875-DF2CDFA9F094}"/>
              </a:ext>
            </a:extLst>
          </p:cNvPr>
          <p:cNvSpPr>
            <a:spLocks noGrp="1"/>
          </p:cNvSpPr>
          <p:nvPr>
            <p:ph type="sldNum" sz="quarter" idx="12"/>
          </p:nvPr>
        </p:nvSpPr>
        <p:spPr/>
        <p:txBody>
          <a:bodyPr/>
          <a:lstStyle/>
          <a:p>
            <a:fld id="{023D676F-3BA0-4721-B0C2-296982F0A1B3}" type="slidenum">
              <a:rPr lang="en-US" smtClean="0"/>
              <a:t>‹#›</a:t>
            </a:fld>
            <a:endParaRPr lang="en-US"/>
          </a:p>
        </p:txBody>
      </p:sp>
    </p:spTree>
    <p:extLst>
      <p:ext uri="{BB962C8B-B14F-4D97-AF65-F5344CB8AC3E}">
        <p14:creationId xmlns:p14="http://schemas.microsoft.com/office/powerpoint/2010/main" val="3297751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157809-CC19-4FEB-B124-8A6CAF4E1C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D05D53C-E778-4186-8F4E-E1976DEB0A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6EDBADC-063E-4D4F-9056-2CC2BDF5A8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A50E5C-6C26-4B8F-BD55-8E7285B5D85B}" type="datetimeFigureOut">
              <a:rPr lang="en-US" smtClean="0"/>
              <a:t>1/29/2019</a:t>
            </a:fld>
            <a:endParaRPr lang="en-US"/>
          </a:p>
        </p:txBody>
      </p:sp>
      <p:sp>
        <p:nvSpPr>
          <p:cNvPr id="5" name="Footer Placeholder 4">
            <a:extLst>
              <a:ext uri="{FF2B5EF4-FFF2-40B4-BE49-F238E27FC236}">
                <a16:creationId xmlns:a16="http://schemas.microsoft.com/office/drawing/2014/main" id="{4C50C1A6-3174-4D38-B49B-80FF67069F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FC6AE2-5FA4-479D-870C-A351254DF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3D676F-3BA0-4721-B0C2-296982F0A1B3}" type="slidenum">
              <a:rPr lang="en-US" smtClean="0"/>
              <a:t>‹#›</a:t>
            </a:fld>
            <a:endParaRPr lang="en-US"/>
          </a:p>
        </p:txBody>
      </p:sp>
      <p:pic>
        <p:nvPicPr>
          <p:cNvPr id="9" name="Picture 8">
            <a:extLst>
              <a:ext uri="{FF2B5EF4-FFF2-40B4-BE49-F238E27FC236}">
                <a16:creationId xmlns:a16="http://schemas.microsoft.com/office/drawing/2014/main" id="{455DB88F-3AD4-454F-9E7C-705A4A7BA2C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011172" y="5903348"/>
            <a:ext cx="765817" cy="661442"/>
          </a:xfrm>
          <a:prstGeom prst="rect">
            <a:avLst/>
          </a:prstGeom>
        </p:spPr>
      </p:pic>
    </p:spTree>
    <p:extLst>
      <p:ext uri="{BB962C8B-B14F-4D97-AF65-F5344CB8AC3E}">
        <p14:creationId xmlns:p14="http://schemas.microsoft.com/office/powerpoint/2010/main" val="9977681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rgbClr val="333333"/>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E3C138-E958-4042-BDDE-5C49E3E18C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6BA912-4C3E-4389-8013-1E8FCFAFC4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FA952C-0867-48D5-88BF-E42FBC74FE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598F85-EB2C-48EA-9773-470B81A5F9AC}" type="datetimeFigureOut">
              <a:rPr lang="en-US" smtClean="0"/>
              <a:t>1/29/2019</a:t>
            </a:fld>
            <a:endParaRPr lang="en-US"/>
          </a:p>
        </p:txBody>
      </p:sp>
      <p:sp>
        <p:nvSpPr>
          <p:cNvPr id="5" name="Footer Placeholder 4">
            <a:extLst>
              <a:ext uri="{FF2B5EF4-FFF2-40B4-BE49-F238E27FC236}">
                <a16:creationId xmlns:a16="http://schemas.microsoft.com/office/drawing/2014/main" id="{F25FE7E3-7C3B-48C3-9B14-7739846640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8FF9B2F-349A-4F44-AA2C-3D555C1786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299525-82F3-43F8-8649-B80AD0313F89}" type="slidenum">
              <a:rPr lang="en-US" smtClean="0"/>
              <a:t>‹#›</a:t>
            </a:fld>
            <a:endParaRPr lang="en-US"/>
          </a:p>
        </p:txBody>
      </p:sp>
    </p:spTree>
    <p:extLst>
      <p:ext uri="{BB962C8B-B14F-4D97-AF65-F5344CB8AC3E}">
        <p14:creationId xmlns:p14="http://schemas.microsoft.com/office/powerpoint/2010/main" val="15829683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3.jpg"/><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g"/><Relationship Id="rId7"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31.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53.jpg"/><Relationship Id="rId7" Type="http://schemas.openxmlformats.org/officeDocument/2006/relationships/image" Target="../media/image57.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6.gif"/><Relationship Id="rId5" Type="http://schemas.openxmlformats.org/officeDocument/2006/relationships/image" Target="../media/image55.jpeg"/><Relationship Id="rId4" Type="http://schemas.openxmlformats.org/officeDocument/2006/relationships/image" Target="../media/image54.jpeg"/><Relationship Id="rId9" Type="http://schemas.openxmlformats.org/officeDocument/2006/relationships/image" Target="../media/image5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BFB87-2CDD-4CB1-BC98-AB04268D893D}"/>
              </a:ext>
            </a:extLst>
          </p:cNvPr>
          <p:cNvSpPr>
            <a:spLocks noGrp="1"/>
          </p:cNvSpPr>
          <p:nvPr>
            <p:ph type="ctrTitle"/>
          </p:nvPr>
        </p:nvSpPr>
        <p:spPr>
          <a:xfrm>
            <a:off x="4190686" y="1903086"/>
            <a:ext cx="6845300" cy="2387600"/>
          </a:xfrm>
        </p:spPr>
        <p:txBody>
          <a:bodyPr/>
          <a:lstStyle/>
          <a:p>
            <a:pPr algn="l"/>
            <a:r>
              <a:rPr lang="en-US" dirty="0">
                <a:solidFill>
                  <a:srgbClr val="BE0F34"/>
                </a:solidFill>
                <a:latin typeface="Arial" panose="020B0604020202020204" pitchFamily="34" charset="0"/>
                <a:cs typeface="Arial" panose="020B0604020202020204" pitchFamily="34" charset="0"/>
              </a:rPr>
              <a:t>Life with</a:t>
            </a:r>
            <a:br>
              <a:rPr lang="en-US" dirty="0">
                <a:solidFill>
                  <a:srgbClr val="BE0F34"/>
                </a:solidFill>
                <a:latin typeface="Arial" panose="020B0604020202020204" pitchFamily="34" charset="0"/>
                <a:cs typeface="Arial" panose="020B0604020202020204" pitchFamily="34" charset="0"/>
              </a:rPr>
            </a:br>
            <a:r>
              <a:rPr lang="en-US" b="1" dirty="0">
                <a:solidFill>
                  <a:srgbClr val="BE0F34"/>
                </a:solidFill>
                <a:latin typeface="Arial" panose="020B0604020202020204" pitchFamily="34" charset="0"/>
                <a:cs typeface="Arial" panose="020B0604020202020204" pitchFamily="34" charset="0"/>
              </a:rPr>
              <a:t>The Pin</a:t>
            </a:r>
          </a:p>
        </p:txBody>
      </p:sp>
      <p:sp>
        <p:nvSpPr>
          <p:cNvPr id="3" name="Subtitle 2">
            <a:extLst>
              <a:ext uri="{FF2B5EF4-FFF2-40B4-BE49-F238E27FC236}">
                <a16:creationId xmlns:a16="http://schemas.microsoft.com/office/drawing/2014/main" id="{07168060-9C3E-42CD-B903-7A2C4BB357B6}"/>
              </a:ext>
            </a:extLst>
          </p:cNvPr>
          <p:cNvSpPr>
            <a:spLocks noGrp="1"/>
          </p:cNvSpPr>
          <p:nvPr>
            <p:ph type="subTitle" idx="1"/>
          </p:nvPr>
        </p:nvSpPr>
        <p:spPr>
          <a:xfrm>
            <a:off x="4227709" y="4535408"/>
            <a:ext cx="6845300" cy="1655762"/>
          </a:xfrm>
        </p:spPr>
        <p:txBody>
          <a:bodyPr>
            <a:normAutofit/>
          </a:bodyPr>
          <a:lstStyle/>
          <a:p>
            <a:pPr algn="l">
              <a:lnSpc>
                <a:spcPct val="100000"/>
              </a:lnSpc>
            </a:pPr>
            <a:r>
              <a:rPr lang="en-US" dirty="0">
                <a:latin typeface="Arial" panose="020B0604020202020204" pitchFamily="34" charset="0"/>
                <a:cs typeface="Arial" panose="020B0604020202020204" pitchFamily="34" charset="0"/>
              </a:rPr>
              <a:t>CCIM Institute provides its members with the most sophisticated knowledge, technology, and operational platform to power their business.</a:t>
            </a:r>
          </a:p>
        </p:txBody>
      </p:sp>
      <p:pic>
        <p:nvPicPr>
          <p:cNvPr id="5" name="Picture 4">
            <a:extLst>
              <a:ext uri="{FF2B5EF4-FFF2-40B4-BE49-F238E27FC236}">
                <a16:creationId xmlns:a16="http://schemas.microsoft.com/office/drawing/2014/main" id="{1DEF427D-C739-4587-817D-CA8AC9C2BA2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3761181" cy="6867923"/>
          </a:xfrm>
          <a:prstGeom prst="rect">
            <a:avLst/>
          </a:prstGeom>
        </p:spPr>
      </p:pic>
    </p:spTree>
    <p:extLst>
      <p:ext uri="{BB962C8B-B14F-4D97-AF65-F5344CB8AC3E}">
        <p14:creationId xmlns:p14="http://schemas.microsoft.com/office/powerpoint/2010/main" val="40723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558F-14FB-4DD2-8EFA-C91E5D9712E9}"/>
              </a:ext>
            </a:extLst>
          </p:cNvPr>
          <p:cNvSpPr>
            <a:spLocks noGrp="1"/>
          </p:cNvSpPr>
          <p:nvPr>
            <p:ph type="title"/>
          </p:nvPr>
        </p:nvSpPr>
        <p:spPr>
          <a:xfrm>
            <a:off x="716941" y="310145"/>
            <a:ext cx="10515600" cy="1325563"/>
          </a:xfrm>
        </p:spPr>
        <p:txBody>
          <a:bodyPr/>
          <a:lstStyle/>
          <a:p>
            <a:r>
              <a:rPr lang="en-US" dirty="0"/>
              <a:t>Other National Initiatives</a:t>
            </a:r>
            <a:endParaRPr lang="en-US" dirty="0">
              <a:solidFill>
                <a:schemeClr val="bg1"/>
              </a:solidFill>
            </a:endParaRPr>
          </a:p>
        </p:txBody>
      </p:sp>
      <p:sp>
        <p:nvSpPr>
          <p:cNvPr id="3" name="TextBox 2">
            <a:extLst>
              <a:ext uri="{FF2B5EF4-FFF2-40B4-BE49-F238E27FC236}">
                <a16:creationId xmlns:a16="http://schemas.microsoft.com/office/drawing/2014/main" id="{655369E7-7486-4DD6-AA8B-21A5392FE803}"/>
              </a:ext>
            </a:extLst>
          </p:cNvPr>
          <p:cNvSpPr txBox="1"/>
          <p:nvPr/>
        </p:nvSpPr>
        <p:spPr>
          <a:xfrm>
            <a:off x="856307" y="2617497"/>
            <a:ext cx="4660900" cy="3170099"/>
          </a:xfrm>
          <a:prstGeom prst="rect">
            <a:avLst/>
          </a:prstGeom>
          <a:noFill/>
        </p:spPr>
        <p:txBody>
          <a:bodyPr wrap="square" rtlCol="0">
            <a:spAutoFit/>
          </a:bodyPr>
          <a:lstStyle/>
          <a:p>
            <a:pPr marL="285750" indent="-285750">
              <a:lnSpc>
                <a:spcPct val="150000"/>
              </a:lnSpc>
              <a:buClr>
                <a:srgbClr val="BE0F34"/>
              </a:buClr>
              <a:buSzPct val="105000"/>
              <a:buFont typeface="Arial" panose="020B0604020202020204" pitchFamily="34" charset="0"/>
              <a:buChar char="&gt;"/>
            </a:pPr>
            <a:r>
              <a:rPr lang="en-US" sz="2000" dirty="0">
                <a:solidFill>
                  <a:srgbClr val="333333"/>
                </a:solidFill>
                <a:latin typeface="+mj-lt"/>
              </a:rPr>
              <a:t>Instructor recruitment</a:t>
            </a:r>
          </a:p>
          <a:p>
            <a:pPr marL="285750" indent="-285750">
              <a:lnSpc>
                <a:spcPct val="150000"/>
              </a:lnSpc>
              <a:buClr>
                <a:srgbClr val="BE0F34"/>
              </a:buClr>
              <a:buSzPct val="105000"/>
              <a:buFont typeface="Arial" panose="020B0604020202020204" pitchFamily="34" charset="0"/>
              <a:buChar char="&gt;"/>
            </a:pPr>
            <a:r>
              <a:rPr lang="en-US" sz="2000" dirty="0">
                <a:solidFill>
                  <a:srgbClr val="333333"/>
                </a:solidFill>
                <a:latin typeface="+mj-lt"/>
              </a:rPr>
              <a:t>Curriculum updates</a:t>
            </a:r>
          </a:p>
          <a:p>
            <a:pPr marL="285750" indent="-285750">
              <a:lnSpc>
                <a:spcPct val="150000"/>
              </a:lnSpc>
              <a:buClr>
                <a:srgbClr val="BE0F34"/>
              </a:buClr>
              <a:buSzPct val="105000"/>
              <a:buFont typeface="Arial" panose="020B0604020202020204" pitchFamily="34" charset="0"/>
              <a:buChar char="&gt;"/>
            </a:pPr>
            <a:r>
              <a:rPr lang="en-US" sz="2000" dirty="0">
                <a:solidFill>
                  <a:srgbClr val="333333"/>
                </a:solidFill>
                <a:latin typeface="+mj-lt"/>
              </a:rPr>
              <a:t>Quantitative research on membership needs</a:t>
            </a:r>
          </a:p>
          <a:p>
            <a:pPr marL="285750" indent="-285750">
              <a:lnSpc>
                <a:spcPct val="150000"/>
              </a:lnSpc>
              <a:buClr>
                <a:srgbClr val="BE0F34"/>
              </a:buClr>
              <a:buSzPct val="105000"/>
              <a:buFont typeface="Arial" panose="020B0604020202020204" pitchFamily="34" charset="0"/>
              <a:buChar char="&gt;"/>
            </a:pPr>
            <a:r>
              <a:rPr lang="en-US" sz="2000" dirty="0">
                <a:solidFill>
                  <a:srgbClr val="333333"/>
                </a:solidFill>
                <a:latin typeface="+mj-lt"/>
              </a:rPr>
              <a:t>New campaigns to generate education program leads</a:t>
            </a:r>
          </a:p>
          <a:p>
            <a:pPr>
              <a:buClr>
                <a:srgbClr val="BE0F34"/>
              </a:buClr>
              <a:buSzPct val="105000"/>
            </a:pPr>
            <a:endParaRPr lang="en-US" sz="2000" dirty="0">
              <a:solidFill>
                <a:srgbClr val="333333"/>
              </a:solidFill>
              <a:latin typeface="+mj-lt"/>
            </a:endParaRPr>
          </a:p>
        </p:txBody>
      </p:sp>
      <p:sp>
        <p:nvSpPr>
          <p:cNvPr id="4" name="TextBox 3">
            <a:extLst>
              <a:ext uri="{FF2B5EF4-FFF2-40B4-BE49-F238E27FC236}">
                <a16:creationId xmlns:a16="http://schemas.microsoft.com/office/drawing/2014/main" id="{6F4CDC96-206A-41B3-A1C3-06C0C5A6332D}"/>
              </a:ext>
            </a:extLst>
          </p:cNvPr>
          <p:cNvSpPr txBox="1"/>
          <p:nvPr/>
        </p:nvSpPr>
        <p:spPr>
          <a:xfrm>
            <a:off x="749300" y="1706139"/>
            <a:ext cx="9265259" cy="707886"/>
          </a:xfrm>
          <a:prstGeom prst="rect">
            <a:avLst/>
          </a:prstGeom>
          <a:noFill/>
        </p:spPr>
        <p:txBody>
          <a:bodyPr wrap="square" rtlCol="0">
            <a:spAutoFit/>
          </a:bodyPr>
          <a:lstStyle/>
          <a:p>
            <a:r>
              <a:rPr lang="en-US" sz="2000" dirty="0">
                <a:solidFill>
                  <a:srgbClr val="333333"/>
                </a:solidFill>
                <a:latin typeface="+mj-lt"/>
              </a:rPr>
              <a:t>The Institute’s board approved business plans for other new initiatives that benefit CCIM chapters and members, including:</a:t>
            </a:r>
          </a:p>
        </p:txBody>
      </p:sp>
      <p:sp>
        <p:nvSpPr>
          <p:cNvPr id="5" name="Rectangle 4">
            <a:extLst>
              <a:ext uri="{FF2B5EF4-FFF2-40B4-BE49-F238E27FC236}">
                <a16:creationId xmlns:a16="http://schemas.microsoft.com/office/drawing/2014/main" id="{269A08C1-FBEE-4F38-8874-A772BE1BE0FD}"/>
              </a:ext>
            </a:extLst>
          </p:cNvPr>
          <p:cNvSpPr/>
          <p:nvPr/>
        </p:nvSpPr>
        <p:spPr>
          <a:xfrm>
            <a:off x="4873562" y="2609776"/>
            <a:ext cx="3784600" cy="2343655"/>
          </a:xfrm>
          <a:prstGeom prst="rect">
            <a:avLst/>
          </a:prstGeom>
        </p:spPr>
        <p:txBody>
          <a:bodyPr wrap="square">
            <a:spAutoFit/>
          </a:bodyPr>
          <a:lstStyle/>
          <a:p>
            <a:pPr marL="285750" indent="-285750">
              <a:lnSpc>
                <a:spcPct val="150000"/>
              </a:lnSpc>
              <a:buClr>
                <a:srgbClr val="BE0F34"/>
              </a:buClr>
              <a:buSzPct val="103000"/>
              <a:buFont typeface="Arial" panose="020B0604020202020204" pitchFamily="34" charset="0"/>
              <a:buChar char="&gt;"/>
            </a:pPr>
            <a:r>
              <a:rPr lang="en-US" sz="2000" dirty="0">
                <a:solidFill>
                  <a:srgbClr val="333333"/>
                </a:solidFill>
                <a:latin typeface="+mj-lt"/>
              </a:rPr>
              <a:t>Promoting designees to new audiences, such as institutional investors</a:t>
            </a:r>
          </a:p>
          <a:p>
            <a:pPr marL="285750" indent="-285750">
              <a:lnSpc>
                <a:spcPct val="150000"/>
              </a:lnSpc>
              <a:buClr>
                <a:srgbClr val="BE0F34"/>
              </a:buClr>
              <a:buSzPct val="103000"/>
              <a:buFont typeface="Arial" panose="020B0604020202020204" pitchFamily="34" charset="0"/>
              <a:buChar char="&gt;"/>
            </a:pPr>
            <a:r>
              <a:rPr lang="en-US" sz="2000" dirty="0">
                <a:solidFill>
                  <a:srgbClr val="333333"/>
                </a:solidFill>
                <a:latin typeface="+mj-lt"/>
              </a:rPr>
              <a:t>Enhancing the CCIM Global Conference</a:t>
            </a:r>
          </a:p>
        </p:txBody>
      </p:sp>
    </p:spTree>
    <p:extLst>
      <p:ext uri="{BB962C8B-B14F-4D97-AF65-F5344CB8AC3E}">
        <p14:creationId xmlns:p14="http://schemas.microsoft.com/office/powerpoint/2010/main" val="136924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558F-14FB-4DD2-8EFA-C91E5D9712E9}"/>
              </a:ext>
            </a:extLst>
          </p:cNvPr>
          <p:cNvSpPr>
            <a:spLocks noGrp="1"/>
          </p:cNvSpPr>
          <p:nvPr>
            <p:ph type="title"/>
          </p:nvPr>
        </p:nvSpPr>
        <p:spPr>
          <a:xfrm>
            <a:off x="716941" y="310145"/>
            <a:ext cx="10515600" cy="1325563"/>
          </a:xfrm>
        </p:spPr>
        <p:txBody>
          <a:bodyPr/>
          <a:lstStyle/>
          <a:p>
            <a:r>
              <a:rPr lang="en-US" dirty="0">
                <a:solidFill>
                  <a:schemeClr val="bg1"/>
                </a:solidFill>
              </a:rPr>
              <a:t>CCIM Means Value</a:t>
            </a:r>
          </a:p>
        </p:txBody>
      </p:sp>
      <p:pic>
        <p:nvPicPr>
          <p:cNvPr id="17" name="Picture 16">
            <a:extLst>
              <a:ext uri="{FF2B5EF4-FFF2-40B4-BE49-F238E27FC236}">
                <a16:creationId xmlns:a16="http://schemas.microsoft.com/office/drawing/2014/main" id="{A3166D91-898A-4370-AF91-2BC5ED2919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62869" y="4256940"/>
            <a:ext cx="1085274" cy="1085274"/>
          </a:xfrm>
          <a:prstGeom prst="rect">
            <a:avLst/>
          </a:prstGeom>
        </p:spPr>
      </p:pic>
      <p:pic>
        <p:nvPicPr>
          <p:cNvPr id="19" name="Picture 18">
            <a:extLst>
              <a:ext uri="{FF2B5EF4-FFF2-40B4-BE49-F238E27FC236}">
                <a16:creationId xmlns:a16="http://schemas.microsoft.com/office/drawing/2014/main" id="{BE13B17E-1AD8-4187-91C0-2F1FFBB77C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92824" y="4128022"/>
            <a:ext cx="1288509" cy="1284444"/>
          </a:xfrm>
          <a:prstGeom prst="rect">
            <a:avLst/>
          </a:prstGeom>
        </p:spPr>
      </p:pic>
      <p:pic>
        <p:nvPicPr>
          <p:cNvPr id="21" name="Picture 20">
            <a:extLst>
              <a:ext uri="{FF2B5EF4-FFF2-40B4-BE49-F238E27FC236}">
                <a16:creationId xmlns:a16="http://schemas.microsoft.com/office/drawing/2014/main" id="{EDFCAD69-EA72-441F-AF18-75FC21DE17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05687" y="1884667"/>
            <a:ext cx="1386061" cy="1386061"/>
          </a:xfrm>
          <a:prstGeom prst="rect">
            <a:avLst/>
          </a:prstGeom>
        </p:spPr>
      </p:pic>
      <p:pic>
        <p:nvPicPr>
          <p:cNvPr id="23" name="Picture 22">
            <a:extLst>
              <a:ext uri="{FF2B5EF4-FFF2-40B4-BE49-F238E27FC236}">
                <a16:creationId xmlns:a16="http://schemas.microsoft.com/office/drawing/2014/main" id="{E3F27191-F960-451C-A1EF-CEF8EFE113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6733" y="1825557"/>
            <a:ext cx="1365738" cy="1365738"/>
          </a:xfrm>
          <a:prstGeom prst="rect">
            <a:avLst/>
          </a:prstGeom>
        </p:spPr>
      </p:pic>
      <p:pic>
        <p:nvPicPr>
          <p:cNvPr id="25" name="Picture 24">
            <a:extLst>
              <a:ext uri="{FF2B5EF4-FFF2-40B4-BE49-F238E27FC236}">
                <a16:creationId xmlns:a16="http://schemas.microsoft.com/office/drawing/2014/main" id="{C242A4CB-377E-4BD2-8B87-37C2D543553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6733" y="4060234"/>
            <a:ext cx="1426708" cy="1426708"/>
          </a:xfrm>
          <a:prstGeom prst="rect">
            <a:avLst/>
          </a:prstGeom>
        </p:spPr>
      </p:pic>
      <p:pic>
        <p:nvPicPr>
          <p:cNvPr id="27" name="Picture 26">
            <a:extLst>
              <a:ext uri="{FF2B5EF4-FFF2-40B4-BE49-F238E27FC236}">
                <a16:creationId xmlns:a16="http://schemas.microsoft.com/office/drawing/2014/main" id="{E9F9A575-0B4D-4D7A-B772-4A31006FAC4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95802" y="1927496"/>
            <a:ext cx="1219409" cy="1219409"/>
          </a:xfrm>
          <a:prstGeom prst="rect">
            <a:avLst/>
          </a:prstGeom>
        </p:spPr>
      </p:pic>
      <p:sp>
        <p:nvSpPr>
          <p:cNvPr id="3" name="TextBox 2">
            <a:extLst>
              <a:ext uri="{FF2B5EF4-FFF2-40B4-BE49-F238E27FC236}">
                <a16:creationId xmlns:a16="http://schemas.microsoft.com/office/drawing/2014/main" id="{655369E7-7486-4DD6-AA8B-21A5392FE803}"/>
              </a:ext>
            </a:extLst>
          </p:cNvPr>
          <p:cNvSpPr txBox="1"/>
          <p:nvPr/>
        </p:nvSpPr>
        <p:spPr>
          <a:xfrm>
            <a:off x="1891222" y="2012145"/>
            <a:ext cx="2051496" cy="338554"/>
          </a:xfrm>
          <a:prstGeom prst="rect">
            <a:avLst/>
          </a:prstGeom>
          <a:noFill/>
        </p:spPr>
        <p:txBody>
          <a:bodyPr wrap="square" rtlCol="0">
            <a:spAutoFit/>
          </a:bodyPr>
          <a:lstStyle/>
          <a:p>
            <a:r>
              <a:rPr lang="en-US" sz="1600" b="1" dirty="0">
                <a:solidFill>
                  <a:srgbClr val="333333"/>
                </a:solidFill>
              </a:rPr>
              <a:t>Lifelong Learning</a:t>
            </a:r>
          </a:p>
        </p:txBody>
      </p:sp>
      <p:sp>
        <p:nvSpPr>
          <p:cNvPr id="10" name="TextBox 9">
            <a:extLst>
              <a:ext uri="{FF2B5EF4-FFF2-40B4-BE49-F238E27FC236}">
                <a16:creationId xmlns:a16="http://schemas.microsoft.com/office/drawing/2014/main" id="{27DC4924-9D79-47F8-ADDA-CFB986580351}"/>
              </a:ext>
            </a:extLst>
          </p:cNvPr>
          <p:cNvSpPr txBox="1"/>
          <p:nvPr/>
        </p:nvSpPr>
        <p:spPr>
          <a:xfrm>
            <a:off x="5677111" y="2008615"/>
            <a:ext cx="2051496" cy="338554"/>
          </a:xfrm>
          <a:prstGeom prst="rect">
            <a:avLst/>
          </a:prstGeom>
          <a:noFill/>
        </p:spPr>
        <p:txBody>
          <a:bodyPr wrap="square" rtlCol="0">
            <a:spAutoFit/>
          </a:bodyPr>
          <a:lstStyle/>
          <a:p>
            <a:r>
              <a:rPr lang="en-US" sz="1600" b="1" dirty="0">
                <a:solidFill>
                  <a:srgbClr val="333333"/>
                </a:solidFill>
              </a:rPr>
              <a:t>STDB</a:t>
            </a:r>
          </a:p>
        </p:txBody>
      </p:sp>
      <p:sp>
        <p:nvSpPr>
          <p:cNvPr id="11" name="TextBox 10">
            <a:extLst>
              <a:ext uri="{FF2B5EF4-FFF2-40B4-BE49-F238E27FC236}">
                <a16:creationId xmlns:a16="http://schemas.microsoft.com/office/drawing/2014/main" id="{CD7EDA74-EE1A-4AB0-954A-26171D6CCBCA}"/>
              </a:ext>
            </a:extLst>
          </p:cNvPr>
          <p:cNvSpPr txBox="1"/>
          <p:nvPr/>
        </p:nvSpPr>
        <p:spPr>
          <a:xfrm>
            <a:off x="9430696" y="2008615"/>
            <a:ext cx="1882413" cy="584775"/>
          </a:xfrm>
          <a:prstGeom prst="rect">
            <a:avLst/>
          </a:prstGeom>
          <a:noFill/>
        </p:spPr>
        <p:txBody>
          <a:bodyPr wrap="square" rtlCol="0">
            <a:spAutoFit/>
          </a:bodyPr>
          <a:lstStyle/>
          <a:p>
            <a:r>
              <a:rPr lang="en-US" sz="1600" b="1" dirty="0">
                <a:solidFill>
                  <a:srgbClr val="333333"/>
                </a:solidFill>
              </a:rPr>
              <a:t>Affinity Provider Program</a:t>
            </a:r>
          </a:p>
        </p:txBody>
      </p:sp>
      <p:sp>
        <p:nvSpPr>
          <p:cNvPr id="12" name="TextBox 11">
            <a:extLst>
              <a:ext uri="{FF2B5EF4-FFF2-40B4-BE49-F238E27FC236}">
                <a16:creationId xmlns:a16="http://schemas.microsoft.com/office/drawing/2014/main" id="{42900D8D-764B-40BD-A292-293A6CBC6494}"/>
              </a:ext>
            </a:extLst>
          </p:cNvPr>
          <p:cNvSpPr txBox="1"/>
          <p:nvPr/>
        </p:nvSpPr>
        <p:spPr>
          <a:xfrm>
            <a:off x="1918037" y="4281707"/>
            <a:ext cx="2051496" cy="338554"/>
          </a:xfrm>
          <a:prstGeom prst="rect">
            <a:avLst/>
          </a:prstGeom>
          <a:noFill/>
        </p:spPr>
        <p:txBody>
          <a:bodyPr wrap="square" rtlCol="0">
            <a:spAutoFit/>
          </a:bodyPr>
          <a:lstStyle/>
          <a:p>
            <a:r>
              <a:rPr lang="en-US" sz="1600" b="1" i="1" dirty="0">
                <a:solidFill>
                  <a:srgbClr val="333333"/>
                </a:solidFill>
              </a:rPr>
              <a:t>CIRE</a:t>
            </a:r>
            <a:r>
              <a:rPr lang="en-US" sz="1600" b="1" dirty="0">
                <a:solidFill>
                  <a:srgbClr val="333333"/>
                </a:solidFill>
              </a:rPr>
              <a:t> Magazine</a:t>
            </a:r>
          </a:p>
        </p:txBody>
      </p:sp>
      <p:sp>
        <p:nvSpPr>
          <p:cNvPr id="13" name="TextBox 12">
            <a:extLst>
              <a:ext uri="{FF2B5EF4-FFF2-40B4-BE49-F238E27FC236}">
                <a16:creationId xmlns:a16="http://schemas.microsoft.com/office/drawing/2014/main" id="{D3B625CD-78D8-4137-BEB1-81F92B841719}"/>
              </a:ext>
            </a:extLst>
          </p:cNvPr>
          <p:cNvSpPr txBox="1"/>
          <p:nvPr/>
        </p:nvSpPr>
        <p:spPr>
          <a:xfrm>
            <a:off x="9391662" y="4256940"/>
            <a:ext cx="2051496" cy="338554"/>
          </a:xfrm>
          <a:prstGeom prst="rect">
            <a:avLst/>
          </a:prstGeom>
          <a:noFill/>
        </p:spPr>
        <p:txBody>
          <a:bodyPr wrap="square" rtlCol="0">
            <a:spAutoFit/>
          </a:bodyPr>
          <a:lstStyle/>
          <a:p>
            <a:r>
              <a:rPr lang="en-US" sz="1600" b="1" dirty="0" err="1">
                <a:solidFill>
                  <a:srgbClr val="333333"/>
                </a:solidFill>
              </a:rPr>
              <a:t>DealShare</a:t>
            </a:r>
            <a:endParaRPr lang="en-US" sz="1600" b="1" dirty="0">
              <a:solidFill>
                <a:srgbClr val="333333"/>
              </a:solidFill>
            </a:endParaRPr>
          </a:p>
        </p:txBody>
      </p:sp>
      <p:sp>
        <p:nvSpPr>
          <p:cNvPr id="14" name="TextBox 13">
            <a:extLst>
              <a:ext uri="{FF2B5EF4-FFF2-40B4-BE49-F238E27FC236}">
                <a16:creationId xmlns:a16="http://schemas.microsoft.com/office/drawing/2014/main" id="{6AC723D4-76A7-43E2-81F3-DD9248886C05}"/>
              </a:ext>
            </a:extLst>
          </p:cNvPr>
          <p:cNvSpPr txBox="1"/>
          <p:nvPr/>
        </p:nvSpPr>
        <p:spPr>
          <a:xfrm>
            <a:off x="5689811" y="4256940"/>
            <a:ext cx="2189220" cy="584775"/>
          </a:xfrm>
          <a:prstGeom prst="rect">
            <a:avLst/>
          </a:prstGeom>
          <a:noFill/>
        </p:spPr>
        <p:txBody>
          <a:bodyPr wrap="square" rtlCol="0">
            <a:spAutoFit/>
          </a:bodyPr>
          <a:lstStyle/>
          <a:p>
            <a:r>
              <a:rPr lang="en-US" sz="1600" b="1" dirty="0">
                <a:solidFill>
                  <a:srgbClr val="333333"/>
                </a:solidFill>
              </a:rPr>
              <a:t>FindaCCIM.com and CCIM Connect</a:t>
            </a:r>
          </a:p>
        </p:txBody>
      </p:sp>
      <p:sp>
        <p:nvSpPr>
          <p:cNvPr id="15" name="TextBox 14">
            <a:extLst>
              <a:ext uri="{FF2B5EF4-FFF2-40B4-BE49-F238E27FC236}">
                <a16:creationId xmlns:a16="http://schemas.microsoft.com/office/drawing/2014/main" id="{772F29FC-4A2B-4974-A8AB-89FE438DBFC7}"/>
              </a:ext>
            </a:extLst>
          </p:cNvPr>
          <p:cNvSpPr txBox="1"/>
          <p:nvPr/>
        </p:nvSpPr>
        <p:spPr>
          <a:xfrm>
            <a:off x="1906030" y="2339099"/>
            <a:ext cx="2051496" cy="954107"/>
          </a:xfrm>
          <a:prstGeom prst="rect">
            <a:avLst/>
          </a:prstGeom>
          <a:noFill/>
        </p:spPr>
        <p:txBody>
          <a:bodyPr wrap="square" rtlCol="0">
            <a:spAutoFit/>
          </a:bodyPr>
          <a:lstStyle/>
          <a:p>
            <a:r>
              <a:rPr lang="en-US" sz="1400" dirty="0"/>
              <a:t>Free and discounted courses covering</a:t>
            </a:r>
          </a:p>
          <a:p>
            <a:r>
              <a:rPr lang="en-US" sz="1400" dirty="0"/>
              <a:t>development, big data, negotiation, and more</a:t>
            </a:r>
            <a:endParaRPr lang="en-US" sz="1400" dirty="0">
              <a:solidFill>
                <a:srgbClr val="333333"/>
              </a:solidFill>
            </a:endParaRPr>
          </a:p>
        </p:txBody>
      </p:sp>
      <p:sp>
        <p:nvSpPr>
          <p:cNvPr id="16" name="TextBox 15">
            <a:extLst>
              <a:ext uri="{FF2B5EF4-FFF2-40B4-BE49-F238E27FC236}">
                <a16:creationId xmlns:a16="http://schemas.microsoft.com/office/drawing/2014/main" id="{0972384A-7262-4CA1-A530-76604A2F8006}"/>
              </a:ext>
            </a:extLst>
          </p:cNvPr>
          <p:cNvSpPr txBox="1"/>
          <p:nvPr/>
        </p:nvSpPr>
        <p:spPr>
          <a:xfrm>
            <a:off x="5677111" y="2322417"/>
            <a:ext cx="2051496" cy="738664"/>
          </a:xfrm>
          <a:prstGeom prst="rect">
            <a:avLst/>
          </a:prstGeom>
          <a:noFill/>
        </p:spPr>
        <p:txBody>
          <a:bodyPr wrap="square" rtlCol="0">
            <a:spAutoFit/>
          </a:bodyPr>
          <a:lstStyle/>
          <a:p>
            <a:r>
              <a:rPr lang="en-US" sz="1400" dirty="0"/>
              <a:t>The industry’s best digital toolkit for market analysis.</a:t>
            </a:r>
            <a:endParaRPr lang="en-US" sz="1400" dirty="0">
              <a:solidFill>
                <a:srgbClr val="333333"/>
              </a:solidFill>
            </a:endParaRPr>
          </a:p>
        </p:txBody>
      </p:sp>
      <p:sp>
        <p:nvSpPr>
          <p:cNvPr id="18" name="TextBox 17">
            <a:extLst>
              <a:ext uri="{FF2B5EF4-FFF2-40B4-BE49-F238E27FC236}">
                <a16:creationId xmlns:a16="http://schemas.microsoft.com/office/drawing/2014/main" id="{057C939E-482F-4A27-A222-E47D7836C505}"/>
              </a:ext>
            </a:extLst>
          </p:cNvPr>
          <p:cNvSpPr txBox="1"/>
          <p:nvPr/>
        </p:nvSpPr>
        <p:spPr>
          <a:xfrm>
            <a:off x="9430696" y="2554542"/>
            <a:ext cx="2051496" cy="738664"/>
          </a:xfrm>
          <a:prstGeom prst="rect">
            <a:avLst/>
          </a:prstGeom>
          <a:noFill/>
        </p:spPr>
        <p:txBody>
          <a:bodyPr wrap="square" rtlCol="0">
            <a:spAutoFit/>
          </a:bodyPr>
          <a:lstStyle/>
          <a:p>
            <a:r>
              <a:rPr lang="en-US" sz="1400" dirty="0"/>
              <a:t>Exclusive discounts on travel, tech tools, printing, and more</a:t>
            </a:r>
            <a:endParaRPr lang="en-US" sz="1400" dirty="0">
              <a:solidFill>
                <a:srgbClr val="333333"/>
              </a:solidFill>
            </a:endParaRPr>
          </a:p>
        </p:txBody>
      </p:sp>
      <p:sp>
        <p:nvSpPr>
          <p:cNvPr id="20" name="TextBox 19">
            <a:extLst>
              <a:ext uri="{FF2B5EF4-FFF2-40B4-BE49-F238E27FC236}">
                <a16:creationId xmlns:a16="http://schemas.microsoft.com/office/drawing/2014/main" id="{9EC2447A-5F43-4864-A6BF-45D69B278ADF}"/>
              </a:ext>
            </a:extLst>
          </p:cNvPr>
          <p:cNvSpPr txBox="1"/>
          <p:nvPr/>
        </p:nvSpPr>
        <p:spPr>
          <a:xfrm>
            <a:off x="1920202" y="4629449"/>
            <a:ext cx="2051496" cy="954107"/>
          </a:xfrm>
          <a:prstGeom prst="rect">
            <a:avLst/>
          </a:prstGeom>
          <a:noFill/>
        </p:spPr>
        <p:txBody>
          <a:bodyPr wrap="square" rtlCol="0">
            <a:spAutoFit/>
          </a:bodyPr>
          <a:lstStyle/>
          <a:p>
            <a:r>
              <a:rPr lang="en-US" sz="1400" dirty="0"/>
              <a:t>The award-winning</a:t>
            </a:r>
          </a:p>
          <a:p>
            <a:r>
              <a:rPr lang="en-US" sz="1400" dirty="0"/>
              <a:t>publication that covers</a:t>
            </a:r>
          </a:p>
          <a:p>
            <a:r>
              <a:rPr lang="en-US" sz="1400" dirty="0"/>
              <a:t>market trends and innovations</a:t>
            </a:r>
            <a:endParaRPr lang="en-US" sz="1400" dirty="0">
              <a:solidFill>
                <a:srgbClr val="333333"/>
              </a:solidFill>
            </a:endParaRPr>
          </a:p>
        </p:txBody>
      </p:sp>
      <p:sp>
        <p:nvSpPr>
          <p:cNvPr id="22" name="TextBox 21">
            <a:extLst>
              <a:ext uri="{FF2B5EF4-FFF2-40B4-BE49-F238E27FC236}">
                <a16:creationId xmlns:a16="http://schemas.microsoft.com/office/drawing/2014/main" id="{28D45977-F4DD-43F6-8E0C-5360AB8967A9}"/>
              </a:ext>
            </a:extLst>
          </p:cNvPr>
          <p:cNvSpPr txBox="1"/>
          <p:nvPr/>
        </p:nvSpPr>
        <p:spPr>
          <a:xfrm>
            <a:off x="5698093" y="4861317"/>
            <a:ext cx="2102100" cy="738664"/>
          </a:xfrm>
          <a:prstGeom prst="rect">
            <a:avLst/>
          </a:prstGeom>
          <a:noFill/>
        </p:spPr>
        <p:txBody>
          <a:bodyPr wrap="square" rtlCol="0">
            <a:spAutoFit/>
          </a:bodyPr>
          <a:lstStyle/>
          <a:p>
            <a:r>
              <a:rPr lang="en-US" sz="1400" dirty="0"/>
              <a:t>An exclusive global</a:t>
            </a:r>
          </a:p>
          <a:p>
            <a:r>
              <a:rPr lang="en-US" sz="1400" dirty="0"/>
              <a:t>network for business and industry intelligence</a:t>
            </a:r>
            <a:endParaRPr lang="en-US" sz="1400" dirty="0">
              <a:solidFill>
                <a:srgbClr val="333333"/>
              </a:solidFill>
            </a:endParaRPr>
          </a:p>
        </p:txBody>
      </p:sp>
      <p:sp>
        <p:nvSpPr>
          <p:cNvPr id="24" name="TextBox 23">
            <a:extLst>
              <a:ext uri="{FF2B5EF4-FFF2-40B4-BE49-F238E27FC236}">
                <a16:creationId xmlns:a16="http://schemas.microsoft.com/office/drawing/2014/main" id="{6739045C-6F16-4AC3-B97D-750DE608E87B}"/>
              </a:ext>
            </a:extLst>
          </p:cNvPr>
          <p:cNvSpPr txBox="1"/>
          <p:nvPr/>
        </p:nvSpPr>
        <p:spPr>
          <a:xfrm>
            <a:off x="9379158" y="4604682"/>
            <a:ext cx="1933951" cy="738664"/>
          </a:xfrm>
          <a:prstGeom prst="rect">
            <a:avLst/>
          </a:prstGeom>
          <a:noFill/>
        </p:spPr>
        <p:txBody>
          <a:bodyPr wrap="square" rtlCol="0">
            <a:spAutoFit/>
          </a:bodyPr>
          <a:lstStyle/>
          <a:p>
            <a:r>
              <a:rPr lang="en-US" sz="1400" dirty="0"/>
              <a:t>A database of listings</a:t>
            </a:r>
          </a:p>
          <a:p>
            <a:r>
              <a:rPr lang="en-US" sz="1400" dirty="0"/>
              <a:t>not found anywhere else</a:t>
            </a:r>
            <a:endParaRPr lang="en-US" sz="1400" dirty="0">
              <a:solidFill>
                <a:srgbClr val="333333"/>
              </a:solidFill>
            </a:endParaRPr>
          </a:p>
        </p:txBody>
      </p:sp>
      <p:sp>
        <p:nvSpPr>
          <p:cNvPr id="26" name="TextBox 25">
            <a:extLst>
              <a:ext uri="{FF2B5EF4-FFF2-40B4-BE49-F238E27FC236}">
                <a16:creationId xmlns:a16="http://schemas.microsoft.com/office/drawing/2014/main" id="{95D9CAB6-2CE3-43C6-B1D8-0D058F3E3DC0}"/>
              </a:ext>
            </a:extLst>
          </p:cNvPr>
          <p:cNvSpPr txBox="1"/>
          <p:nvPr/>
        </p:nvSpPr>
        <p:spPr>
          <a:xfrm>
            <a:off x="1906030" y="3283846"/>
            <a:ext cx="2051496" cy="461665"/>
          </a:xfrm>
          <a:prstGeom prst="rect">
            <a:avLst/>
          </a:prstGeom>
          <a:noFill/>
        </p:spPr>
        <p:txBody>
          <a:bodyPr wrap="square" rtlCol="0">
            <a:spAutoFit/>
          </a:bodyPr>
          <a:lstStyle/>
          <a:p>
            <a:r>
              <a:rPr lang="en-US" sz="2400" b="1" dirty="0">
                <a:solidFill>
                  <a:srgbClr val="BD712D"/>
                </a:solidFill>
              </a:rPr>
              <a:t>$1,000+</a:t>
            </a:r>
          </a:p>
        </p:txBody>
      </p:sp>
      <p:sp>
        <p:nvSpPr>
          <p:cNvPr id="28" name="TextBox 27">
            <a:extLst>
              <a:ext uri="{FF2B5EF4-FFF2-40B4-BE49-F238E27FC236}">
                <a16:creationId xmlns:a16="http://schemas.microsoft.com/office/drawing/2014/main" id="{67D4BD1D-7E04-437B-8BEA-CAA3701512AE}"/>
              </a:ext>
            </a:extLst>
          </p:cNvPr>
          <p:cNvSpPr txBox="1"/>
          <p:nvPr/>
        </p:nvSpPr>
        <p:spPr>
          <a:xfrm>
            <a:off x="5655663" y="3274264"/>
            <a:ext cx="2051496" cy="461665"/>
          </a:xfrm>
          <a:prstGeom prst="rect">
            <a:avLst/>
          </a:prstGeom>
          <a:noFill/>
        </p:spPr>
        <p:txBody>
          <a:bodyPr wrap="square" rtlCol="0">
            <a:spAutoFit/>
          </a:bodyPr>
          <a:lstStyle/>
          <a:p>
            <a:r>
              <a:rPr lang="en-US" sz="2400" b="1" dirty="0">
                <a:solidFill>
                  <a:srgbClr val="BD712D"/>
                </a:solidFill>
              </a:rPr>
              <a:t>$7,200+</a:t>
            </a:r>
          </a:p>
        </p:txBody>
      </p:sp>
      <p:sp>
        <p:nvSpPr>
          <p:cNvPr id="29" name="TextBox 28">
            <a:extLst>
              <a:ext uri="{FF2B5EF4-FFF2-40B4-BE49-F238E27FC236}">
                <a16:creationId xmlns:a16="http://schemas.microsoft.com/office/drawing/2014/main" id="{697C85E3-C441-401F-8475-2833BB17B953}"/>
              </a:ext>
            </a:extLst>
          </p:cNvPr>
          <p:cNvSpPr txBox="1"/>
          <p:nvPr/>
        </p:nvSpPr>
        <p:spPr>
          <a:xfrm>
            <a:off x="9437520" y="3270728"/>
            <a:ext cx="2051496" cy="461665"/>
          </a:xfrm>
          <a:prstGeom prst="rect">
            <a:avLst/>
          </a:prstGeom>
          <a:noFill/>
        </p:spPr>
        <p:txBody>
          <a:bodyPr wrap="square" rtlCol="0">
            <a:spAutoFit/>
          </a:bodyPr>
          <a:lstStyle/>
          <a:p>
            <a:r>
              <a:rPr lang="en-US" sz="2400" b="1" dirty="0">
                <a:solidFill>
                  <a:srgbClr val="BD712D"/>
                </a:solidFill>
              </a:rPr>
              <a:t>$1,000+</a:t>
            </a:r>
          </a:p>
        </p:txBody>
      </p:sp>
      <p:sp>
        <p:nvSpPr>
          <p:cNvPr id="30" name="TextBox 29">
            <a:extLst>
              <a:ext uri="{FF2B5EF4-FFF2-40B4-BE49-F238E27FC236}">
                <a16:creationId xmlns:a16="http://schemas.microsoft.com/office/drawing/2014/main" id="{9496C9AB-E1EE-4D03-BC3D-C51716667699}"/>
              </a:ext>
            </a:extLst>
          </p:cNvPr>
          <p:cNvSpPr txBox="1"/>
          <p:nvPr/>
        </p:nvSpPr>
        <p:spPr>
          <a:xfrm>
            <a:off x="1891222" y="5565137"/>
            <a:ext cx="2051496" cy="461665"/>
          </a:xfrm>
          <a:prstGeom prst="rect">
            <a:avLst/>
          </a:prstGeom>
          <a:noFill/>
        </p:spPr>
        <p:txBody>
          <a:bodyPr wrap="square" rtlCol="0">
            <a:spAutoFit/>
          </a:bodyPr>
          <a:lstStyle/>
          <a:p>
            <a:r>
              <a:rPr lang="en-US" sz="2400" b="1" dirty="0">
                <a:solidFill>
                  <a:srgbClr val="BD712D"/>
                </a:solidFill>
              </a:rPr>
              <a:t>$45+</a:t>
            </a:r>
          </a:p>
        </p:txBody>
      </p:sp>
      <p:sp>
        <p:nvSpPr>
          <p:cNvPr id="31" name="TextBox 30">
            <a:extLst>
              <a:ext uri="{FF2B5EF4-FFF2-40B4-BE49-F238E27FC236}">
                <a16:creationId xmlns:a16="http://schemas.microsoft.com/office/drawing/2014/main" id="{BCF29FBD-4B8B-4F29-8330-41FEFECE7F2D}"/>
              </a:ext>
            </a:extLst>
          </p:cNvPr>
          <p:cNvSpPr txBox="1"/>
          <p:nvPr/>
        </p:nvSpPr>
        <p:spPr>
          <a:xfrm>
            <a:off x="5675403" y="5582707"/>
            <a:ext cx="2051496" cy="400110"/>
          </a:xfrm>
          <a:prstGeom prst="rect">
            <a:avLst/>
          </a:prstGeom>
          <a:noFill/>
        </p:spPr>
        <p:txBody>
          <a:bodyPr wrap="square" rtlCol="0">
            <a:spAutoFit/>
          </a:bodyPr>
          <a:lstStyle/>
          <a:p>
            <a:r>
              <a:rPr lang="en-US" sz="2000" b="1" dirty="0">
                <a:solidFill>
                  <a:srgbClr val="BD712D"/>
                </a:solidFill>
              </a:rPr>
              <a:t>More Referrals</a:t>
            </a:r>
          </a:p>
        </p:txBody>
      </p:sp>
      <p:sp>
        <p:nvSpPr>
          <p:cNvPr id="32" name="TextBox 31">
            <a:extLst>
              <a:ext uri="{FF2B5EF4-FFF2-40B4-BE49-F238E27FC236}">
                <a16:creationId xmlns:a16="http://schemas.microsoft.com/office/drawing/2014/main" id="{5BDA4BC4-EC57-4DD9-8481-342D4021553E}"/>
              </a:ext>
            </a:extLst>
          </p:cNvPr>
          <p:cNvSpPr txBox="1"/>
          <p:nvPr/>
        </p:nvSpPr>
        <p:spPr>
          <a:xfrm>
            <a:off x="9391662" y="5582707"/>
            <a:ext cx="2051496" cy="400110"/>
          </a:xfrm>
          <a:prstGeom prst="rect">
            <a:avLst/>
          </a:prstGeom>
          <a:noFill/>
        </p:spPr>
        <p:txBody>
          <a:bodyPr wrap="square" rtlCol="0">
            <a:spAutoFit/>
          </a:bodyPr>
          <a:lstStyle/>
          <a:p>
            <a:r>
              <a:rPr lang="en-US" sz="2000" b="1" dirty="0">
                <a:solidFill>
                  <a:srgbClr val="BD712D"/>
                </a:solidFill>
              </a:rPr>
              <a:t>More Deals</a:t>
            </a:r>
          </a:p>
        </p:txBody>
      </p:sp>
    </p:spTree>
    <p:extLst>
      <p:ext uri="{BB962C8B-B14F-4D97-AF65-F5344CB8AC3E}">
        <p14:creationId xmlns:p14="http://schemas.microsoft.com/office/powerpoint/2010/main" val="4120322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558F-14FB-4DD2-8EFA-C91E5D9712E9}"/>
              </a:ext>
            </a:extLst>
          </p:cNvPr>
          <p:cNvSpPr>
            <a:spLocks noGrp="1"/>
          </p:cNvSpPr>
          <p:nvPr>
            <p:ph type="title"/>
          </p:nvPr>
        </p:nvSpPr>
        <p:spPr>
          <a:xfrm>
            <a:off x="716941" y="310145"/>
            <a:ext cx="10515600" cy="1325563"/>
          </a:xfrm>
        </p:spPr>
        <p:txBody>
          <a:bodyPr/>
          <a:lstStyle/>
          <a:p>
            <a:r>
              <a:rPr lang="en-US" dirty="0">
                <a:solidFill>
                  <a:schemeClr val="bg1"/>
                </a:solidFill>
              </a:rPr>
              <a:t>Lifelong Learning</a:t>
            </a:r>
          </a:p>
        </p:txBody>
      </p:sp>
      <p:sp>
        <p:nvSpPr>
          <p:cNvPr id="3" name="TextBox 2">
            <a:extLst>
              <a:ext uri="{FF2B5EF4-FFF2-40B4-BE49-F238E27FC236}">
                <a16:creationId xmlns:a16="http://schemas.microsoft.com/office/drawing/2014/main" id="{655369E7-7486-4DD6-AA8B-21A5392FE803}"/>
              </a:ext>
            </a:extLst>
          </p:cNvPr>
          <p:cNvSpPr txBox="1"/>
          <p:nvPr/>
        </p:nvSpPr>
        <p:spPr>
          <a:xfrm>
            <a:off x="838199" y="2943517"/>
            <a:ext cx="5691809" cy="3447098"/>
          </a:xfrm>
          <a:prstGeom prst="rect">
            <a:avLst/>
          </a:prstGeom>
          <a:noFill/>
        </p:spPr>
        <p:txBody>
          <a:bodyPr wrap="square" rtlCol="0">
            <a:spAutoFit/>
          </a:bodyPr>
          <a:lstStyle/>
          <a:p>
            <a:pPr marL="285750" indent="-285750">
              <a:lnSpc>
                <a:spcPct val="200000"/>
              </a:lnSpc>
              <a:buClr>
                <a:srgbClr val="BE0F34"/>
              </a:buClr>
              <a:buSzPct val="105000"/>
              <a:buFont typeface="Arial" panose="020B0604020202020204" pitchFamily="34" charset="0"/>
              <a:buChar char="&gt;"/>
            </a:pPr>
            <a:r>
              <a:rPr lang="en-US" sz="2000" dirty="0">
                <a:solidFill>
                  <a:srgbClr val="333333"/>
                </a:solidFill>
                <a:latin typeface="+mj-lt"/>
              </a:rPr>
              <a:t>Enhanced Negotiations Training</a:t>
            </a:r>
          </a:p>
          <a:p>
            <a:pPr marL="285750" indent="-285750">
              <a:lnSpc>
                <a:spcPct val="200000"/>
              </a:lnSpc>
              <a:buClr>
                <a:srgbClr val="BE0F34"/>
              </a:buClr>
              <a:buSzPct val="105000"/>
              <a:buFont typeface="Arial" panose="020B0604020202020204" pitchFamily="34" charset="0"/>
              <a:buChar char="&gt;"/>
            </a:pPr>
            <a:r>
              <a:rPr lang="en-US" sz="2000" dirty="0">
                <a:solidFill>
                  <a:srgbClr val="333333"/>
                </a:solidFill>
                <a:latin typeface="+mj-lt"/>
              </a:rPr>
              <a:t>Advanced Market Analysis</a:t>
            </a:r>
          </a:p>
          <a:p>
            <a:pPr marL="285750" indent="-285750">
              <a:lnSpc>
                <a:spcPct val="200000"/>
              </a:lnSpc>
              <a:buClr>
                <a:srgbClr val="BE0F34"/>
              </a:buClr>
              <a:buSzPct val="105000"/>
              <a:buFont typeface="Arial" panose="020B0604020202020204" pitchFamily="34" charset="0"/>
              <a:buChar char="&gt;"/>
            </a:pPr>
            <a:r>
              <a:rPr lang="en-US" sz="2000" dirty="0">
                <a:solidFill>
                  <a:srgbClr val="333333"/>
                </a:solidFill>
                <a:latin typeface="+mj-lt"/>
              </a:rPr>
              <a:t>Splitting Profits in Commercial Real Estate</a:t>
            </a:r>
          </a:p>
          <a:p>
            <a:pPr marL="285750" indent="-285750">
              <a:lnSpc>
                <a:spcPct val="200000"/>
              </a:lnSpc>
              <a:buClr>
                <a:srgbClr val="BE0F34"/>
              </a:buClr>
              <a:buSzPct val="105000"/>
              <a:buFont typeface="Arial" panose="020B0604020202020204" pitchFamily="34" charset="0"/>
              <a:buChar char="&gt;"/>
            </a:pPr>
            <a:r>
              <a:rPr lang="en-US" sz="2000" dirty="0">
                <a:solidFill>
                  <a:srgbClr val="333333"/>
                </a:solidFill>
                <a:latin typeface="+mj-lt"/>
              </a:rPr>
              <a:t>1031 Tax-Deferred Exchange</a:t>
            </a:r>
          </a:p>
          <a:p>
            <a:pPr marL="285750" indent="-285750">
              <a:lnSpc>
                <a:spcPct val="200000"/>
              </a:lnSpc>
              <a:buClr>
                <a:srgbClr val="BE0F34"/>
              </a:buClr>
              <a:buSzPct val="105000"/>
              <a:buFont typeface="Arial" panose="020B0604020202020204" pitchFamily="34" charset="0"/>
              <a:buChar char="&gt;"/>
            </a:pPr>
            <a:r>
              <a:rPr lang="en-US" sz="2000" dirty="0">
                <a:solidFill>
                  <a:srgbClr val="333333"/>
                </a:solidFill>
                <a:latin typeface="+mj-lt"/>
              </a:rPr>
              <a:t>Construction: Cost Estimating and Scheduling</a:t>
            </a:r>
          </a:p>
          <a:p>
            <a:endParaRPr lang="en-US" dirty="0">
              <a:solidFill>
                <a:srgbClr val="333333"/>
              </a:solidFill>
              <a:latin typeface="+mj-lt"/>
            </a:endParaRPr>
          </a:p>
        </p:txBody>
      </p:sp>
      <p:sp>
        <p:nvSpPr>
          <p:cNvPr id="4" name="TextBox 3">
            <a:extLst>
              <a:ext uri="{FF2B5EF4-FFF2-40B4-BE49-F238E27FC236}">
                <a16:creationId xmlns:a16="http://schemas.microsoft.com/office/drawing/2014/main" id="{6F4CDC96-206A-41B3-A1C3-06C0C5A6332D}"/>
              </a:ext>
            </a:extLst>
          </p:cNvPr>
          <p:cNvSpPr txBox="1"/>
          <p:nvPr/>
        </p:nvSpPr>
        <p:spPr>
          <a:xfrm>
            <a:off x="742341" y="1699208"/>
            <a:ext cx="8927752" cy="1015663"/>
          </a:xfrm>
          <a:prstGeom prst="rect">
            <a:avLst/>
          </a:prstGeom>
          <a:noFill/>
        </p:spPr>
        <p:txBody>
          <a:bodyPr wrap="square" rtlCol="0">
            <a:spAutoFit/>
          </a:bodyPr>
          <a:lstStyle/>
          <a:p>
            <a:r>
              <a:rPr lang="en-US" sz="2000" dirty="0">
                <a:solidFill>
                  <a:srgbClr val="333333"/>
                </a:solidFill>
                <a:latin typeface="+mj-lt"/>
              </a:rPr>
              <a:t>Commercial real estate is evolving. As a CCIM member, you have access to free and discounted training seminars and reports that will help you adapt and thrive. Below is just a small selection.</a:t>
            </a:r>
          </a:p>
        </p:txBody>
      </p:sp>
      <p:sp>
        <p:nvSpPr>
          <p:cNvPr id="5" name="Rectangle 4">
            <a:extLst>
              <a:ext uri="{FF2B5EF4-FFF2-40B4-BE49-F238E27FC236}">
                <a16:creationId xmlns:a16="http://schemas.microsoft.com/office/drawing/2014/main" id="{269A08C1-FBEE-4F38-8874-A772BE1BE0FD}"/>
              </a:ext>
            </a:extLst>
          </p:cNvPr>
          <p:cNvSpPr/>
          <p:nvPr/>
        </p:nvSpPr>
        <p:spPr>
          <a:xfrm>
            <a:off x="6375400" y="2943517"/>
            <a:ext cx="6096000" cy="2459071"/>
          </a:xfrm>
          <a:prstGeom prst="rect">
            <a:avLst/>
          </a:prstGeom>
        </p:spPr>
        <p:txBody>
          <a:bodyPr>
            <a:spAutoFit/>
          </a:bodyPr>
          <a:lstStyle/>
          <a:p>
            <a:pPr marL="285750" indent="-285750">
              <a:lnSpc>
                <a:spcPct val="200000"/>
              </a:lnSpc>
              <a:buClr>
                <a:srgbClr val="BE0F34"/>
              </a:buClr>
              <a:buSzPct val="103000"/>
              <a:buFont typeface="Arial" panose="020B0604020202020204" pitchFamily="34" charset="0"/>
              <a:buChar char="&gt;"/>
            </a:pPr>
            <a:r>
              <a:rPr lang="en-US" sz="2000" dirty="0">
                <a:solidFill>
                  <a:srgbClr val="333333"/>
                </a:solidFill>
                <a:latin typeface="+mj-lt"/>
              </a:rPr>
              <a:t>Commercial Loan Underwriting</a:t>
            </a:r>
          </a:p>
          <a:p>
            <a:pPr marL="285750" indent="-285750">
              <a:lnSpc>
                <a:spcPct val="200000"/>
              </a:lnSpc>
              <a:buClr>
                <a:srgbClr val="BE0F34"/>
              </a:buClr>
              <a:buSzPct val="103000"/>
              <a:buFont typeface="Arial" panose="020B0604020202020204" pitchFamily="34" charset="0"/>
              <a:buChar char="&gt;"/>
            </a:pPr>
            <a:r>
              <a:rPr lang="en-US" sz="2000" dirty="0">
                <a:solidFill>
                  <a:srgbClr val="333333"/>
                </a:solidFill>
                <a:latin typeface="+mj-lt"/>
              </a:rPr>
              <a:t>Controlling the Deal</a:t>
            </a:r>
          </a:p>
          <a:p>
            <a:pPr marL="285750" indent="-285750">
              <a:lnSpc>
                <a:spcPct val="200000"/>
              </a:lnSpc>
              <a:buClr>
                <a:srgbClr val="BE0F34"/>
              </a:buClr>
              <a:buSzPct val="103000"/>
              <a:buFont typeface="Arial" panose="020B0604020202020204" pitchFamily="34" charset="0"/>
              <a:buChar char="&gt;"/>
            </a:pPr>
            <a:r>
              <a:rPr lang="en-US" sz="2000" dirty="0">
                <a:solidFill>
                  <a:srgbClr val="333333"/>
                </a:solidFill>
                <a:latin typeface="+mj-lt"/>
              </a:rPr>
              <a:t>Development Specialty Track</a:t>
            </a:r>
          </a:p>
          <a:p>
            <a:pPr marL="285750" indent="-285750">
              <a:lnSpc>
                <a:spcPct val="200000"/>
              </a:lnSpc>
              <a:buClr>
                <a:srgbClr val="BE0F34"/>
              </a:buClr>
              <a:buSzPct val="103000"/>
              <a:buFont typeface="Arial" panose="020B0604020202020204" pitchFamily="34" charset="0"/>
              <a:buChar char="&gt;"/>
            </a:pPr>
            <a:r>
              <a:rPr lang="en-US" sz="2000" dirty="0">
                <a:solidFill>
                  <a:srgbClr val="333333"/>
                </a:solidFill>
                <a:latin typeface="+mj-lt"/>
              </a:rPr>
              <a:t>Blockchain and Opportunity Zones webinars</a:t>
            </a:r>
          </a:p>
        </p:txBody>
      </p:sp>
    </p:spTree>
    <p:extLst>
      <p:ext uri="{BB962C8B-B14F-4D97-AF65-F5344CB8AC3E}">
        <p14:creationId xmlns:p14="http://schemas.microsoft.com/office/powerpoint/2010/main" val="1892127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05E125-1F2D-44CD-AFE2-AF5420BA471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4" name="Picture 3">
            <a:extLst>
              <a:ext uri="{FF2B5EF4-FFF2-40B4-BE49-F238E27FC236}">
                <a16:creationId xmlns:a16="http://schemas.microsoft.com/office/drawing/2014/main" id="{6B116A40-E8C3-4BE8-A9B3-15E6F34FB6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1172" y="5903348"/>
            <a:ext cx="765817" cy="661442"/>
          </a:xfrm>
          <a:prstGeom prst="rect">
            <a:avLst/>
          </a:prstGeom>
        </p:spPr>
      </p:pic>
    </p:spTree>
    <p:extLst>
      <p:ext uri="{BB962C8B-B14F-4D97-AF65-F5344CB8AC3E}">
        <p14:creationId xmlns:p14="http://schemas.microsoft.com/office/powerpoint/2010/main" val="33622276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5369E7-7486-4DD6-AA8B-21A5392FE803}"/>
              </a:ext>
            </a:extLst>
          </p:cNvPr>
          <p:cNvSpPr txBox="1"/>
          <p:nvPr/>
        </p:nvSpPr>
        <p:spPr>
          <a:xfrm>
            <a:off x="838200" y="3169234"/>
            <a:ext cx="4660900" cy="1938992"/>
          </a:xfrm>
          <a:prstGeom prst="rect">
            <a:avLst/>
          </a:prstGeom>
          <a:noFill/>
        </p:spPr>
        <p:txBody>
          <a:bodyPr wrap="square" rtlCol="0">
            <a:spAutoFit/>
          </a:bodyPr>
          <a:lstStyle/>
          <a:p>
            <a:pPr marL="285750" indent="-285750">
              <a:buClr>
                <a:srgbClr val="BE0F34"/>
              </a:buClr>
              <a:buSzPct val="105000"/>
              <a:buFont typeface="Arial" panose="020B0604020202020204" pitchFamily="34" charset="0"/>
              <a:buChar char="&gt;"/>
            </a:pPr>
            <a:r>
              <a:rPr lang="en-US" sz="2000" b="1" dirty="0">
                <a:solidFill>
                  <a:srgbClr val="333333"/>
                </a:solidFill>
                <a:latin typeface="+mj-lt"/>
              </a:rPr>
              <a:t>CI 101: </a:t>
            </a:r>
            <a:r>
              <a:rPr lang="en-US" sz="2000" dirty="0">
                <a:solidFill>
                  <a:srgbClr val="333333"/>
                </a:solidFill>
                <a:latin typeface="+mj-lt"/>
              </a:rPr>
              <a:t>Financial Analysis for Commercial Investment Real Estate</a:t>
            </a:r>
          </a:p>
          <a:p>
            <a:pPr marL="285750" indent="-285750">
              <a:buClr>
                <a:srgbClr val="BE0F34"/>
              </a:buClr>
              <a:buSzPct val="105000"/>
              <a:buFont typeface="Arial" panose="020B0604020202020204" pitchFamily="34" charset="0"/>
              <a:buChar char="&gt;"/>
            </a:pPr>
            <a:endParaRPr lang="en-US" sz="2000" dirty="0">
              <a:solidFill>
                <a:srgbClr val="333333"/>
              </a:solidFill>
              <a:latin typeface="+mj-lt"/>
            </a:endParaRPr>
          </a:p>
          <a:p>
            <a:pPr>
              <a:buClr>
                <a:srgbClr val="BE0F34"/>
              </a:buClr>
              <a:buSzPct val="105000"/>
            </a:pPr>
            <a:endParaRPr lang="en-US" sz="2000" dirty="0">
              <a:solidFill>
                <a:srgbClr val="333333"/>
              </a:solidFill>
              <a:latin typeface="+mj-lt"/>
            </a:endParaRPr>
          </a:p>
          <a:p>
            <a:pPr marL="285750" indent="-285750">
              <a:buClr>
                <a:srgbClr val="BE0F34"/>
              </a:buClr>
              <a:buSzPct val="105000"/>
              <a:buFont typeface="Arial" panose="020B0604020202020204" pitchFamily="34" charset="0"/>
              <a:buChar char="&gt;"/>
            </a:pPr>
            <a:r>
              <a:rPr lang="en-US" sz="2000" b="1" dirty="0">
                <a:solidFill>
                  <a:srgbClr val="333333"/>
                </a:solidFill>
                <a:latin typeface="+mj-lt"/>
              </a:rPr>
              <a:t>CI 102: </a:t>
            </a:r>
            <a:r>
              <a:rPr lang="en-US" sz="2000" dirty="0">
                <a:solidFill>
                  <a:srgbClr val="333333"/>
                </a:solidFill>
                <a:latin typeface="+mj-lt"/>
              </a:rPr>
              <a:t>Market Analysis for Commercial Investment Real Estate</a:t>
            </a:r>
            <a:endParaRPr lang="en-US" dirty="0">
              <a:solidFill>
                <a:srgbClr val="333333"/>
              </a:solidFill>
              <a:latin typeface="+mj-lt"/>
            </a:endParaRPr>
          </a:p>
        </p:txBody>
      </p:sp>
      <p:sp>
        <p:nvSpPr>
          <p:cNvPr id="4" name="TextBox 3">
            <a:extLst>
              <a:ext uri="{FF2B5EF4-FFF2-40B4-BE49-F238E27FC236}">
                <a16:creationId xmlns:a16="http://schemas.microsoft.com/office/drawing/2014/main" id="{6F4CDC96-206A-41B3-A1C3-06C0C5A6332D}"/>
              </a:ext>
            </a:extLst>
          </p:cNvPr>
          <p:cNvSpPr txBox="1"/>
          <p:nvPr/>
        </p:nvSpPr>
        <p:spPr>
          <a:xfrm>
            <a:off x="762000" y="1710443"/>
            <a:ext cx="9095984" cy="1015663"/>
          </a:xfrm>
          <a:prstGeom prst="rect">
            <a:avLst/>
          </a:prstGeom>
          <a:noFill/>
        </p:spPr>
        <p:txBody>
          <a:bodyPr wrap="square" rtlCol="0">
            <a:spAutoFit/>
          </a:bodyPr>
          <a:lstStyle/>
          <a:p>
            <a:r>
              <a:rPr lang="en-US" sz="2000" dirty="0">
                <a:solidFill>
                  <a:srgbClr val="333333"/>
                </a:solidFill>
                <a:latin typeface="+mj-lt"/>
              </a:rPr>
              <a:t>CCIM Institute is continually updating its core course content to serve the needs of industry professionals. CCIM designees can take any of our signature courses for only $370 – more than $1,200 off of the non-member rate.</a:t>
            </a:r>
          </a:p>
        </p:txBody>
      </p:sp>
      <p:sp>
        <p:nvSpPr>
          <p:cNvPr id="5" name="Rectangle 4">
            <a:extLst>
              <a:ext uri="{FF2B5EF4-FFF2-40B4-BE49-F238E27FC236}">
                <a16:creationId xmlns:a16="http://schemas.microsoft.com/office/drawing/2014/main" id="{269A08C1-FBEE-4F38-8874-A772BE1BE0FD}"/>
              </a:ext>
            </a:extLst>
          </p:cNvPr>
          <p:cNvSpPr/>
          <p:nvPr/>
        </p:nvSpPr>
        <p:spPr>
          <a:xfrm>
            <a:off x="6388100" y="3169234"/>
            <a:ext cx="5245100" cy="1938992"/>
          </a:xfrm>
          <a:prstGeom prst="rect">
            <a:avLst/>
          </a:prstGeom>
        </p:spPr>
        <p:txBody>
          <a:bodyPr wrap="square">
            <a:spAutoFit/>
          </a:bodyPr>
          <a:lstStyle/>
          <a:p>
            <a:pPr marL="285750" indent="-285750">
              <a:buClr>
                <a:srgbClr val="BE0F34"/>
              </a:buClr>
              <a:buSzPct val="103000"/>
              <a:buFont typeface="Arial" panose="020B0604020202020204" pitchFamily="34" charset="0"/>
              <a:buChar char="&gt;"/>
            </a:pPr>
            <a:r>
              <a:rPr lang="en-US" sz="2000" b="1" dirty="0">
                <a:solidFill>
                  <a:srgbClr val="333333"/>
                </a:solidFill>
                <a:latin typeface="+mj-lt"/>
              </a:rPr>
              <a:t>CI 103: </a:t>
            </a:r>
            <a:r>
              <a:rPr lang="en-US" sz="2000" dirty="0">
                <a:solidFill>
                  <a:srgbClr val="333333"/>
                </a:solidFill>
                <a:latin typeface="+mj-lt"/>
              </a:rPr>
              <a:t>User Decision Analysis for Commercial Investment Real Estate</a:t>
            </a:r>
          </a:p>
          <a:p>
            <a:pPr marL="285750" indent="-285750">
              <a:buClr>
                <a:srgbClr val="BE0F34"/>
              </a:buClr>
              <a:buSzPct val="103000"/>
              <a:buFont typeface="Arial" panose="020B0604020202020204" pitchFamily="34" charset="0"/>
              <a:buChar char="&gt;"/>
            </a:pPr>
            <a:endParaRPr lang="en-US" sz="2000" dirty="0">
              <a:solidFill>
                <a:srgbClr val="333333"/>
              </a:solidFill>
              <a:latin typeface="+mj-lt"/>
            </a:endParaRPr>
          </a:p>
          <a:p>
            <a:pPr>
              <a:buClr>
                <a:srgbClr val="BE0F34"/>
              </a:buClr>
              <a:buSzPct val="103000"/>
            </a:pPr>
            <a:endParaRPr lang="en-US" sz="2000" dirty="0">
              <a:solidFill>
                <a:srgbClr val="333333"/>
              </a:solidFill>
              <a:latin typeface="+mj-lt"/>
            </a:endParaRPr>
          </a:p>
          <a:p>
            <a:pPr marL="285750" indent="-285750">
              <a:buClr>
                <a:srgbClr val="BE0F34"/>
              </a:buClr>
              <a:buSzPct val="103000"/>
              <a:buFont typeface="Arial" panose="020B0604020202020204" pitchFamily="34" charset="0"/>
              <a:buChar char="&gt;"/>
            </a:pPr>
            <a:r>
              <a:rPr lang="en-US" sz="2000" b="1" dirty="0">
                <a:solidFill>
                  <a:srgbClr val="333333"/>
                </a:solidFill>
                <a:latin typeface="+mj-lt"/>
              </a:rPr>
              <a:t>CI 104: </a:t>
            </a:r>
            <a:r>
              <a:rPr lang="en-US" sz="2000" dirty="0">
                <a:solidFill>
                  <a:srgbClr val="333333"/>
                </a:solidFill>
                <a:latin typeface="+mj-lt"/>
              </a:rPr>
              <a:t>Investment Analysis for Commercial Investment Real Estate</a:t>
            </a:r>
          </a:p>
        </p:txBody>
      </p:sp>
      <p:sp>
        <p:nvSpPr>
          <p:cNvPr id="9" name="Title 1">
            <a:extLst>
              <a:ext uri="{FF2B5EF4-FFF2-40B4-BE49-F238E27FC236}">
                <a16:creationId xmlns:a16="http://schemas.microsoft.com/office/drawing/2014/main" id="{FC7D1D6B-ADD4-4A5C-8E15-BD5192BD5EF2}"/>
              </a:ext>
            </a:extLst>
          </p:cNvPr>
          <p:cNvSpPr txBox="1">
            <a:spLocks/>
          </p:cNvSpPr>
          <p:nvPr/>
        </p:nvSpPr>
        <p:spPr>
          <a:xfrm>
            <a:off x="716941" y="3101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333333"/>
                </a:solidFill>
                <a:latin typeface="Arial" panose="020B0604020202020204" pitchFamily="34" charset="0"/>
                <a:ea typeface="+mj-ea"/>
                <a:cs typeface="Arial" panose="020B0604020202020204" pitchFamily="34" charset="0"/>
              </a:defRPr>
            </a:lvl1pPr>
          </a:lstStyle>
          <a:p>
            <a:r>
              <a:rPr lang="en-US" b="1" dirty="0">
                <a:solidFill>
                  <a:schemeClr val="bg1"/>
                </a:solidFill>
              </a:rPr>
              <a:t>Lifelong Learning</a:t>
            </a:r>
          </a:p>
        </p:txBody>
      </p:sp>
    </p:spTree>
    <p:extLst>
      <p:ext uri="{BB962C8B-B14F-4D97-AF65-F5344CB8AC3E}">
        <p14:creationId xmlns:p14="http://schemas.microsoft.com/office/powerpoint/2010/main" val="12118976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4D0350-9CEC-4668-8727-9A9CC3A25F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5694"/>
            <a:ext cx="12192000" cy="6858000"/>
          </a:xfrm>
          <a:prstGeom prst="rect">
            <a:avLst/>
          </a:prstGeom>
        </p:spPr>
      </p:pic>
      <p:pic>
        <p:nvPicPr>
          <p:cNvPr id="4" name="Picture 3">
            <a:extLst>
              <a:ext uri="{FF2B5EF4-FFF2-40B4-BE49-F238E27FC236}">
                <a16:creationId xmlns:a16="http://schemas.microsoft.com/office/drawing/2014/main" id="{29EE5CD3-E602-4261-A67D-4674B0EE74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1172" y="5903348"/>
            <a:ext cx="765817" cy="661442"/>
          </a:xfrm>
          <a:prstGeom prst="rect">
            <a:avLst/>
          </a:prstGeom>
        </p:spPr>
      </p:pic>
    </p:spTree>
    <p:extLst>
      <p:ext uri="{BB962C8B-B14F-4D97-AF65-F5344CB8AC3E}">
        <p14:creationId xmlns:p14="http://schemas.microsoft.com/office/powerpoint/2010/main" val="3397034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4CDC96-206A-41B3-A1C3-06C0C5A6332D}"/>
              </a:ext>
            </a:extLst>
          </p:cNvPr>
          <p:cNvSpPr txBox="1"/>
          <p:nvPr/>
        </p:nvSpPr>
        <p:spPr>
          <a:xfrm>
            <a:off x="762000" y="1710443"/>
            <a:ext cx="9095984" cy="1938992"/>
          </a:xfrm>
          <a:prstGeom prst="rect">
            <a:avLst/>
          </a:prstGeom>
          <a:noFill/>
        </p:spPr>
        <p:txBody>
          <a:bodyPr wrap="square" rtlCol="0">
            <a:spAutoFit/>
          </a:bodyPr>
          <a:lstStyle/>
          <a:p>
            <a:r>
              <a:rPr lang="en-US" sz="2000" dirty="0"/>
              <a:t>The CCIM Global Conference brings CCIMs together with other thought leaders to trade ideas that help shape the future of the industry.</a:t>
            </a:r>
          </a:p>
          <a:p>
            <a:r>
              <a:rPr lang="en-US" sz="2000" dirty="0"/>
              <a:t> </a:t>
            </a:r>
          </a:p>
          <a:p>
            <a:r>
              <a:rPr lang="en-US" sz="2000" dirty="0"/>
              <a:t>It also provides multinational firms and small shops with an international stage to source and transact deals with global investors, developers, brokers, and other leading professionals.</a:t>
            </a:r>
          </a:p>
        </p:txBody>
      </p:sp>
      <p:sp>
        <p:nvSpPr>
          <p:cNvPr id="9" name="Title 1">
            <a:extLst>
              <a:ext uri="{FF2B5EF4-FFF2-40B4-BE49-F238E27FC236}">
                <a16:creationId xmlns:a16="http://schemas.microsoft.com/office/drawing/2014/main" id="{FC7D1D6B-ADD4-4A5C-8E15-BD5192BD5EF2}"/>
              </a:ext>
            </a:extLst>
          </p:cNvPr>
          <p:cNvSpPr txBox="1">
            <a:spLocks/>
          </p:cNvSpPr>
          <p:nvPr/>
        </p:nvSpPr>
        <p:spPr>
          <a:xfrm>
            <a:off x="716941" y="3101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333333"/>
                </a:solidFill>
                <a:latin typeface="Arial" panose="020B0604020202020204" pitchFamily="34" charset="0"/>
                <a:ea typeface="+mj-ea"/>
                <a:cs typeface="Arial" panose="020B0604020202020204" pitchFamily="34" charset="0"/>
              </a:defRPr>
            </a:lvl1pPr>
          </a:lstStyle>
          <a:p>
            <a:r>
              <a:rPr lang="en-US" b="1" dirty="0">
                <a:solidFill>
                  <a:schemeClr val="bg1"/>
                </a:solidFill>
              </a:rPr>
              <a:t>CCIM Global Conference</a:t>
            </a:r>
          </a:p>
        </p:txBody>
      </p:sp>
    </p:spTree>
    <p:extLst>
      <p:ext uri="{BB962C8B-B14F-4D97-AF65-F5344CB8AC3E}">
        <p14:creationId xmlns:p14="http://schemas.microsoft.com/office/powerpoint/2010/main" val="742235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A7D354-6295-4D0D-B80B-300504CF3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1172" y="5903348"/>
            <a:ext cx="765817" cy="661442"/>
          </a:xfrm>
          <a:prstGeom prst="rect">
            <a:avLst/>
          </a:prstGeom>
        </p:spPr>
      </p:pic>
      <p:pic>
        <p:nvPicPr>
          <p:cNvPr id="5" name="Picture 4">
            <a:extLst>
              <a:ext uri="{FF2B5EF4-FFF2-40B4-BE49-F238E27FC236}">
                <a16:creationId xmlns:a16="http://schemas.microsoft.com/office/drawing/2014/main" id="{D35B8278-0A7B-487F-8FD0-2460985AEB6A}"/>
              </a:ext>
            </a:extLst>
          </p:cNvPr>
          <p:cNvPicPr>
            <a:picLocks noChangeAspect="1"/>
          </p:cNvPicPr>
          <p:nvPr/>
        </p:nvPicPr>
        <p:blipFill rotWithShape="1">
          <a:blip r:embed="rId4">
            <a:extLst>
              <a:ext uri="{28A0092B-C50C-407E-A947-70E740481C1C}">
                <a14:useLocalDpi xmlns:a14="http://schemas.microsoft.com/office/drawing/2010/main" val="0"/>
              </a:ext>
            </a:extLst>
          </a:blip>
          <a:srcRect t="6785" b="8695"/>
          <a:stretch/>
        </p:blipFill>
        <p:spPr>
          <a:xfrm>
            <a:off x="0" y="0"/>
            <a:ext cx="12192000" cy="6858000"/>
          </a:xfrm>
          <a:prstGeom prst="rect">
            <a:avLst/>
          </a:prstGeom>
        </p:spPr>
      </p:pic>
    </p:spTree>
    <p:extLst>
      <p:ext uri="{BB962C8B-B14F-4D97-AF65-F5344CB8AC3E}">
        <p14:creationId xmlns:p14="http://schemas.microsoft.com/office/powerpoint/2010/main" val="396444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E0F34"/>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8B5E5F-F0DB-4215-B111-EFC7B6BA96D0}"/>
              </a:ext>
            </a:extLst>
          </p:cNvPr>
          <p:cNvSpPr txBox="1"/>
          <p:nvPr/>
        </p:nvSpPr>
        <p:spPr>
          <a:xfrm>
            <a:off x="0" y="5807342"/>
            <a:ext cx="12192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Save the Date</a:t>
            </a:r>
          </a:p>
        </p:txBody>
      </p:sp>
      <p:pic>
        <p:nvPicPr>
          <p:cNvPr id="4" name="Picture 3">
            <a:extLst>
              <a:ext uri="{FF2B5EF4-FFF2-40B4-BE49-F238E27FC236}">
                <a16:creationId xmlns:a16="http://schemas.microsoft.com/office/drawing/2014/main" id="{06D7119D-AEE5-4EC1-9D67-EBE93CFCB2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0131" y="549064"/>
            <a:ext cx="5911739" cy="5032226"/>
          </a:xfrm>
          <a:prstGeom prst="rect">
            <a:avLst/>
          </a:prstGeom>
        </p:spPr>
      </p:pic>
    </p:spTree>
    <p:extLst>
      <p:ext uri="{BB962C8B-B14F-4D97-AF65-F5344CB8AC3E}">
        <p14:creationId xmlns:p14="http://schemas.microsoft.com/office/powerpoint/2010/main" val="22010796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4CDC96-206A-41B3-A1C3-06C0C5A6332D}"/>
              </a:ext>
            </a:extLst>
          </p:cNvPr>
          <p:cNvSpPr txBox="1"/>
          <p:nvPr/>
        </p:nvSpPr>
        <p:spPr>
          <a:xfrm>
            <a:off x="762000" y="1710443"/>
            <a:ext cx="9095984" cy="1015663"/>
          </a:xfrm>
          <a:prstGeom prst="rect">
            <a:avLst/>
          </a:prstGeom>
          <a:noFill/>
        </p:spPr>
        <p:txBody>
          <a:bodyPr wrap="square" rtlCol="0">
            <a:spAutoFit/>
          </a:bodyPr>
          <a:lstStyle/>
          <a:p>
            <a:r>
              <a:rPr lang="en-US" sz="2000" dirty="0"/>
              <a:t>CCIM Institute members also receive discounts on select industry trade shows, and you can reserve space in the CCIM booth for client meetings at events such as ICSC </a:t>
            </a:r>
            <a:r>
              <a:rPr lang="en-US" sz="2000" dirty="0" err="1"/>
              <a:t>RECon</a:t>
            </a:r>
            <a:r>
              <a:rPr lang="en-US" sz="2000" dirty="0"/>
              <a:t>.</a:t>
            </a:r>
          </a:p>
        </p:txBody>
      </p:sp>
      <p:sp>
        <p:nvSpPr>
          <p:cNvPr id="9" name="Title 1">
            <a:extLst>
              <a:ext uri="{FF2B5EF4-FFF2-40B4-BE49-F238E27FC236}">
                <a16:creationId xmlns:a16="http://schemas.microsoft.com/office/drawing/2014/main" id="{FC7D1D6B-ADD4-4A5C-8E15-BD5192BD5EF2}"/>
              </a:ext>
            </a:extLst>
          </p:cNvPr>
          <p:cNvSpPr txBox="1">
            <a:spLocks/>
          </p:cNvSpPr>
          <p:nvPr/>
        </p:nvSpPr>
        <p:spPr>
          <a:xfrm>
            <a:off x="716941" y="3101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333333"/>
                </a:solidFill>
                <a:latin typeface="Arial" panose="020B0604020202020204" pitchFamily="34" charset="0"/>
                <a:ea typeface="+mj-ea"/>
                <a:cs typeface="Arial" panose="020B0604020202020204" pitchFamily="34" charset="0"/>
              </a:defRPr>
            </a:lvl1pPr>
          </a:lstStyle>
          <a:p>
            <a:r>
              <a:rPr lang="en-US" b="1" dirty="0">
                <a:solidFill>
                  <a:schemeClr val="bg1"/>
                </a:solidFill>
              </a:rPr>
              <a:t>Trade Show Exposure</a:t>
            </a:r>
          </a:p>
        </p:txBody>
      </p:sp>
    </p:spTree>
    <p:extLst>
      <p:ext uri="{BB962C8B-B14F-4D97-AF65-F5344CB8AC3E}">
        <p14:creationId xmlns:p14="http://schemas.microsoft.com/office/powerpoint/2010/main" val="3492494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9CDE680-E327-4994-A8DB-701C1BB4FD80}"/>
              </a:ext>
            </a:extLst>
          </p:cNvPr>
          <p:cNvPicPr>
            <a:picLocks noChangeAspect="1"/>
          </p:cNvPicPr>
          <p:nvPr/>
        </p:nvPicPr>
        <p:blipFill rotWithShape="1">
          <a:blip r:embed="rId3">
            <a:extLst>
              <a:ext uri="{28A0092B-C50C-407E-A947-70E740481C1C}">
                <a14:useLocalDpi xmlns:a14="http://schemas.microsoft.com/office/drawing/2010/main" val="0"/>
              </a:ext>
            </a:extLst>
          </a:blip>
          <a:srcRect l="1364" t="1649" r="21374" b="661"/>
          <a:stretch/>
        </p:blipFill>
        <p:spPr>
          <a:xfrm>
            <a:off x="4047652" y="-473"/>
            <a:ext cx="4143335" cy="3480601"/>
          </a:xfrm>
          <a:prstGeom prst="rect">
            <a:avLst/>
          </a:prstGeom>
        </p:spPr>
      </p:pic>
      <p:pic>
        <p:nvPicPr>
          <p:cNvPr id="6" name="Picture 5">
            <a:extLst>
              <a:ext uri="{FF2B5EF4-FFF2-40B4-BE49-F238E27FC236}">
                <a16:creationId xmlns:a16="http://schemas.microsoft.com/office/drawing/2014/main" id="{FD9F065A-455E-40A6-A3F5-7210F91241E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1810"/>
          <a:stretch/>
        </p:blipFill>
        <p:spPr>
          <a:xfrm>
            <a:off x="4024288" y="3431234"/>
            <a:ext cx="4167212" cy="3435818"/>
          </a:xfrm>
          <a:prstGeom prst="rect">
            <a:avLst/>
          </a:prstGeom>
        </p:spPr>
      </p:pic>
      <p:pic>
        <p:nvPicPr>
          <p:cNvPr id="7" name="Picture 6">
            <a:extLst>
              <a:ext uri="{FF2B5EF4-FFF2-40B4-BE49-F238E27FC236}">
                <a16:creationId xmlns:a16="http://schemas.microsoft.com/office/drawing/2014/main" id="{5AA1A717-D81E-4029-9C4D-4824DFC4CC8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5866"/>
          <a:stretch/>
        </p:blipFill>
        <p:spPr>
          <a:xfrm>
            <a:off x="8191500" y="3431234"/>
            <a:ext cx="4000500" cy="3435818"/>
          </a:xfrm>
          <a:prstGeom prst="rect">
            <a:avLst/>
          </a:prstGeom>
        </p:spPr>
      </p:pic>
      <p:pic>
        <p:nvPicPr>
          <p:cNvPr id="9" name="Picture 8">
            <a:extLst>
              <a:ext uri="{FF2B5EF4-FFF2-40B4-BE49-F238E27FC236}">
                <a16:creationId xmlns:a16="http://schemas.microsoft.com/office/drawing/2014/main" id="{C59DDF84-11B4-44DA-BE9A-8653DC2D35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11172" y="5903348"/>
            <a:ext cx="765817" cy="661442"/>
          </a:xfrm>
          <a:prstGeom prst="rect">
            <a:avLst/>
          </a:prstGeom>
        </p:spPr>
      </p:pic>
      <p:pic>
        <p:nvPicPr>
          <p:cNvPr id="4" name="Picture 3">
            <a:extLst>
              <a:ext uri="{FF2B5EF4-FFF2-40B4-BE49-F238E27FC236}">
                <a16:creationId xmlns:a16="http://schemas.microsoft.com/office/drawing/2014/main" id="{0201B088-6679-4974-A7A2-64FCC03E227B}"/>
              </a:ext>
            </a:extLst>
          </p:cNvPr>
          <p:cNvPicPr>
            <a:picLocks noChangeAspect="1"/>
          </p:cNvPicPr>
          <p:nvPr/>
        </p:nvPicPr>
        <p:blipFill rotWithShape="1">
          <a:blip r:embed="rId7">
            <a:extLst>
              <a:ext uri="{28A0092B-C50C-407E-A947-70E740481C1C}">
                <a14:useLocalDpi xmlns:a14="http://schemas.microsoft.com/office/drawing/2010/main" val="0"/>
              </a:ext>
            </a:extLst>
          </a:blip>
          <a:srcRect l="6938" t="-1209" r="14874" b="-26"/>
          <a:stretch/>
        </p:blipFill>
        <p:spPr>
          <a:xfrm>
            <a:off x="0" y="-48895"/>
            <a:ext cx="4038602" cy="3480602"/>
          </a:xfrm>
          <a:prstGeom prst="rect">
            <a:avLst/>
          </a:prstGeom>
        </p:spPr>
      </p:pic>
      <p:pic>
        <p:nvPicPr>
          <p:cNvPr id="18" name="Picture 17">
            <a:extLst>
              <a:ext uri="{FF2B5EF4-FFF2-40B4-BE49-F238E27FC236}">
                <a16:creationId xmlns:a16="http://schemas.microsoft.com/office/drawing/2014/main" id="{F7273D07-0BB4-443F-A036-EB1F3CBBADDB}"/>
              </a:ext>
            </a:extLst>
          </p:cNvPr>
          <p:cNvPicPr>
            <a:picLocks noChangeAspect="1"/>
          </p:cNvPicPr>
          <p:nvPr/>
        </p:nvPicPr>
        <p:blipFill rotWithShape="1">
          <a:blip r:embed="rId8">
            <a:extLst>
              <a:ext uri="{28A0092B-C50C-407E-A947-70E740481C1C}">
                <a14:useLocalDpi xmlns:a14="http://schemas.microsoft.com/office/drawing/2010/main" val="0"/>
              </a:ext>
            </a:extLst>
          </a:blip>
          <a:srcRect l="19389" t="13835" r="13205"/>
          <a:stretch/>
        </p:blipFill>
        <p:spPr>
          <a:xfrm>
            <a:off x="-3" y="3426294"/>
            <a:ext cx="4038602" cy="3435818"/>
          </a:xfrm>
          <a:prstGeom prst="rect">
            <a:avLst/>
          </a:prstGeom>
        </p:spPr>
      </p:pic>
      <p:pic>
        <p:nvPicPr>
          <p:cNvPr id="20" name="Picture 19">
            <a:extLst>
              <a:ext uri="{FF2B5EF4-FFF2-40B4-BE49-F238E27FC236}">
                <a16:creationId xmlns:a16="http://schemas.microsoft.com/office/drawing/2014/main" id="{958716DF-F1EC-47DB-9E81-B71F63504A60}"/>
              </a:ext>
            </a:extLst>
          </p:cNvPr>
          <p:cNvPicPr>
            <a:picLocks noChangeAspect="1"/>
          </p:cNvPicPr>
          <p:nvPr/>
        </p:nvPicPr>
        <p:blipFill rotWithShape="1">
          <a:blip r:embed="rId9">
            <a:extLst>
              <a:ext uri="{28A0092B-C50C-407E-A947-70E740481C1C}">
                <a14:useLocalDpi xmlns:a14="http://schemas.microsoft.com/office/drawing/2010/main" val="0"/>
              </a:ext>
            </a:extLst>
          </a:blip>
          <a:srcRect l="43734" t="9912" r="11605" b="32459"/>
          <a:stretch/>
        </p:blipFill>
        <p:spPr>
          <a:xfrm>
            <a:off x="8191500" y="-4584"/>
            <a:ext cx="4000499" cy="3435817"/>
          </a:xfrm>
          <a:prstGeom prst="rect">
            <a:avLst/>
          </a:prstGeom>
        </p:spPr>
      </p:pic>
    </p:spTree>
    <p:extLst>
      <p:ext uri="{BB962C8B-B14F-4D97-AF65-F5344CB8AC3E}">
        <p14:creationId xmlns:p14="http://schemas.microsoft.com/office/powerpoint/2010/main" val="2965647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0421C6-93F4-4E02-ADB0-C1DC28438F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40333"/>
            <a:ext cx="12192000" cy="8126015"/>
          </a:xfrm>
          <a:prstGeom prst="rect">
            <a:avLst/>
          </a:prstGeom>
        </p:spPr>
      </p:pic>
      <p:pic>
        <p:nvPicPr>
          <p:cNvPr id="4" name="Picture 3">
            <a:extLst>
              <a:ext uri="{FF2B5EF4-FFF2-40B4-BE49-F238E27FC236}">
                <a16:creationId xmlns:a16="http://schemas.microsoft.com/office/drawing/2014/main" id="{839749EC-83A4-4311-9F79-8AF4BBC57B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1265" y="5903731"/>
            <a:ext cx="765817" cy="661442"/>
          </a:xfrm>
          <a:prstGeom prst="rect">
            <a:avLst/>
          </a:prstGeom>
        </p:spPr>
      </p:pic>
    </p:spTree>
    <p:extLst>
      <p:ext uri="{BB962C8B-B14F-4D97-AF65-F5344CB8AC3E}">
        <p14:creationId xmlns:p14="http://schemas.microsoft.com/office/powerpoint/2010/main" val="2018660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4CDC96-206A-41B3-A1C3-06C0C5A6332D}"/>
              </a:ext>
            </a:extLst>
          </p:cNvPr>
          <p:cNvSpPr txBox="1"/>
          <p:nvPr/>
        </p:nvSpPr>
        <p:spPr>
          <a:xfrm>
            <a:off x="762000" y="1710443"/>
            <a:ext cx="9095984" cy="2246769"/>
          </a:xfrm>
          <a:prstGeom prst="rect">
            <a:avLst/>
          </a:prstGeom>
          <a:noFill/>
        </p:spPr>
        <p:txBody>
          <a:bodyPr wrap="square" rtlCol="0">
            <a:spAutoFit/>
          </a:bodyPr>
          <a:lstStyle/>
          <a:p>
            <a:r>
              <a:rPr lang="en-US" sz="2000" dirty="0"/>
              <a:t>CCIM Institute is led by a group of dedicated CCIM volunteers. They hold leadership positions and serve on committees and advisory boards that help to define and direct CCIM's strategic goals.</a:t>
            </a:r>
          </a:p>
          <a:p>
            <a:endParaRPr lang="en-US" sz="2000" dirty="0"/>
          </a:p>
          <a:p>
            <a:r>
              <a:rPr lang="en-US" sz="2000" dirty="0"/>
              <a:t>CCIMs can shape the future of CCIM Institute and expand their professional networks by giving their time and expertise at the national or local chapter level.    </a:t>
            </a:r>
          </a:p>
        </p:txBody>
      </p:sp>
      <p:sp>
        <p:nvSpPr>
          <p:cNvPr id="9" name="Title 1">
            <a:extLst>
              <a:ext uri="{FF2B5EF4-FFF2-40B4-BE49-F238E27FC236}">
                <a16:creationId xmlns:a16="http://schemas.microsoft.com/office/drawing/2014/main" id="{FC7D1D6B-ADD4-4A5C-8E15-BD5192BD5EF2}"/>
              </a:ext>
            </a:extLst>
          </p:cNvPr>
          <p:cNvSpPr txBox="1">
            <a:spLocks/>
          </p:cNvSpPr>
          <p:nvPr/>
        </p:nvSpPr>
        <p:spPr>
          <a:xfrm>
            <a:off x="716941" y="3101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333333"/>
                </a:solidFill>
                <a:latin typeface="Arial" panose="020B0604020202020204" pitchFamily="34" charset="0"/>
                <a:ea typeface="+mj-ea"/>
                <a:cs typeface="Arial" panose="020B0604020202020204" pitchFamily="34" charset="0"/>
              </a:defRPr>
            </a:lvl1pPr>
          </a:lstStyle>
          <a:p>
            <a:r>
              <a:rPr lang="en-US" b="1" dirty="0">
                <a:solidFill>
                  <a:schemeClr val="bg1"/>
                </a:solidFill>
              </a:rPr>
              <a:t>Volunteering and Governance</a:t>
            </a:r>
          </a:p>
        </p:txBody>
      </p:sp>
    </p:spTree>
    <p:extLst>
      <p:ext uri="{BB962C8B-B14F-4D97-AF65-F5344CB8AC3E}">
        <p14:creationId xmlns:p14="http://schemas.microsoft.com/office/powerpoint/2010/main" val="837169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39ED7D-2BCB-41DC-96C1-A20A414AE9C4}"/>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21D16681-BF84-40B6-9265-2859C03B4F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11172" y="5903348"/>
            <a:ext cx="765817" cy="661442"/>
          </a:xfrm>
          <a:prstGeom prst="rect">
            <a:avLst/>
          </a:prstGeom>
        </p:spPr>
      </p:pic>
    </p:spTree>
    <p:extLst>
      <p:ext uri="{BB962C8B-B14F-4D97-AF65-F5344CB8AC3E}">
        <p14:creationId xmlns:p14="http://schemas.microsoft.com/office/powerpoint/2010/main" val="20550095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558F-14FB-4DD2-8EFA-C91E5D9712E9}"/>
              </a:ext>
            </a:extLst>
          </p:cNvPr>
          <p:cNvSpPr>
            <a:spLocks noGrp="1"/>
          </p:cNvSpPr>
          <p:nvPr>
            <p:ph type="title"/>
          </p:nvPr>
        </p:nvSpPr>
        <p:spPr>
          <a:xfrm>
            <a:off x="716941" y="310145"/>
            <a:ext cx="10515600" cy="1325563"/>
          </a:xfrm>
        </p:spPr>
        <p:txBody>
          <a:bodyPr/>
          <a:lstStyle/>
          <a:p>
            <a:r>
              <a:rPr lang="en-US" dirty="0">
                <a:solidFill>
                  <a:schemeClr val="bg1"/>
                </a:solidFill>
              </a:rPr>
              <a:t>Technology Platform</a:t>
            </a:r>
          </a:p>
        </p:txBody>
      </p:sp>
      <p:sp>
        <p:nvSpPr>
          <p:cNvPr id="3" name="TextBox 2">
            <a:extLst>
              <a:ext uri="{FF2B5EF4-FFF2-40B4-BE49-F238E27FC236}">
                <a16:creationId xmlns:a16="http://schemas.microsoft.com/office/drawing/2014/main" id="{655369E7-7486-4DD6-AA8B-21A5392FE803}"/>
              </a:ext>
            </a:extLst>
          </p:cNvPr>
          <p:cNvSpPr txBox="1"/>
          <p:nvPr/>
        </p:nvSpPr>
        <p:spPr>
          <a:xfrm>
            <a:off x="838200" y="3634961"/>
            <a:ext cx="4660900" cy="2708434"/>
          </a:xfrm>
          <a:prstGeom prst="rect">
            <a:avLst/>
          </a:prstGeom>
          <a:noFill/>
        </p:spPr>
        <p:txBody>
          <a:bodyPr wrap="square" rtlCol="0">
            <a:spAutoFit/>
          </a:bodyPr>
          <a:lstStyle/>
          <a:p>
            <a:pPr marL="285750" indent="-285750">
              <a:lnSpc>
                <a:spcPct val="150000"/>
              </a:lnSpc>
              <a:buClr>
                <a:srgbClr val="BE0F34"/>
              </a:buClr>
              <a:buSzPct val="105000"/>
              <a:buFont typeface="Arial" panose="020B0604020202020204" pitchFamily="34" charset="0"/>
              <a:buChar char="&gt;"/>
            </a:pPr>
            <a:r>
              <a:rPr lang="en-US" sz="2000" dirty="0">
                <a:solidFill>
                  <a:srgbClr val="333333"/>
                </a:solidFill>
                <a:latin typeface="+mj-lt"/>
              </a:rPr>
              <a:t>ArcGIS Online</a:t>
            </a:r>
          </a:p>
          <a:p>
            <a:pPr marL="285750" indent="-285750">
              <a:lnSpc>
                <a:spcPct val="150000"/>
              </a:lnSpc>
              <a:buClr>
                <a:srgbClr val="BE0F34"/>
              </a:buClr>
              <a:buSzPct val="105000"/>
              <a:buFont typeface="Arial" panose="020B0604020202020204" pitchFamily="34" charset="0"/>
              <a:buChar char="&gt;"/>
            </a:pPr>
            <a:r>
              <a:rPr lang="en-US" sz="2000" dirty="0">
                <a:solidFill>
                  <a:srgbClr val="333333"/>
                </a:solidFill>
                <a:latin typeface="+mj-lt"/>
              </a:rPr>
              <a:t>Business Analyst</a:t>
            </a:r>
          </a:p>
          <a:p>
            <a:pPr marL="285750" indent="-285750">
              <a:lnSpc>
                <a:spcPct val="150000"/>
              </a:lnSpc>
              <a:buClr>
                <a:srgbClr val="BE0F34"/>
              </a:buClr>
              <a:buSzPct val="105000"/>
              <a:buFont typeface="Arial" panose="020B0604020202020204" pitchFamily="34" charset="0"/>
              <a:buChar char="&gt;"/>
            </a:pPr>
            <a:r>
              <a:rPr lang="en-US" sz="2000" dirty="0">
                <a:solidFill>
                  <a:srgbClr val="333333"/>
                </a:solidFill>
                <a:latin typeface="+mj-lt"/>
              </a:rPr>
              <a:t>Business List</a:t>
            </a:r>
          </a:p>
          <a:p>
            <a:pPr marL="285750" indent="-285750">
              <a:lnSpc>
                <a:spcPct val="150000"/>
              </a:lnSpc>
              <a:buClr>
                <a:srgbClr val="BE0F34"/>
              </a:buClr>
              <a:buSzPct val="105000"/>
              <a:buFont typeface="Arial" panose="020B0604020202020204" pitchFamily="34" charset="0"/>
              <a:buChar char="&gt;"/>
            </a:pPr>
            <a:r>
              <a:rPr lang="en-US" sz="2000" dirty="0">
                <a:solidFill>
                  <a:srgbClr val="333333"/>
                </a:solidFill>
                <a:latin typeface="+mj-lt"/>
              </a:rPr>
              <a:t>Flood Maps</a:t>
            </a:r>
          </a:p>
          <a:p>
            <a:pPr marL="285750" indent="-285750">
              <a:lnSpc>
                <a:spcPct val="150000"/>
              </a:lnSpc>
              <a:buClr>
                <a:srgbClr val="BE0F34"/>
              </a:buClr>
              <a:buSzPct val="105000"/>
              <a:buFont typeface="Arial" panose="020B0604020202020204" pitchFamily="34" charset="0"/>
              <a:buChar char="&gt;"/>
            </a:pPr>
            <a:r>
              <a:rPr lang="en-US" sz="2000" dirty="0">
                <a:solidFill>
                  <a:srgbClr val="333333"/>
                </a:solidFill>
                <a:latin typeface="+mj-lt"/>
              </a:rPr>
              <a:t>Express Center</a:t>
            </a:r>
          </a:p>
          <a:p>
            <a:pPr>
              <a:buClr>
                <a:srgbClr val="BE0F34"/>
              </a:buClr>
              <a:buSzPct val="105000"/>
            </a:pPr>
            <a:endParaRPr lang="en-US" sz="2000" dirty="0">
              <a:solidFill>
                <a:srgbClr val="333333"/>
              </a:solidFill>
              <a:latin typeface="+mj-lt"/>
            </a:endParaRPr>
          </a:p>
        </p:txBody>
      </p:sp>
      <p:sp>
        <p:nvSpPr>
          <p:cNvPr id="4" name="TextBox 3">
            <a:extLst>
              <a:ext uri="{FF2B5EF4-FFF2-40B4-BE49-F238E27FC236}">
                <a16:creationId xmlns:a16="http://schemas.microsoft.com/office/drawing/2014/main" id="{6F4CDC96-206A-41B3-A1C3-06C0C5A6332D}"/>
              </a:ext>
            </a:extLst>
          </p:cNvPr>
          <p:cNvSpPr txBox="1"/>
          <p:nvPr/>
        </p:nvSpPr>
        <p:spPr>
          <a:xfrm>
            <a:off x="749300" y="1706139"/>
            <a:ext cx="9265259" cy="1769715"/>
          </a:xfrm>
          <a:prstGeom prst="rect">
            <a:avLst/>
          </a:prstGeom>
          <a:noFill/>
        </p:spPr>
        <p:txBody>
          <a:bodyPr wrap="square" rtlCol="0">
            <a:spAutoFit/>
          </a:bodyPr>
          <a:lstStyle/>
          <a:p>
            <a:r>
              <a:rPr lang="en-US" sz="2000" b="1" dirty="0">
                <a:solidFill>
                  <a:srgbClr val="BE0F34"/>
                </a:solidFill>
                <a:latin typeface="+mj-lt"/>
              </a:rPr>
              <a:t>STDB</a:t>
            </a:r>
            <a:r>
              <a:rPr lang="en-US" sz="2000" dirty="0">
                <a:solidFill>
                  <a:srgbClr val="333333"/>
                </a:solidFill>
                <a:latin typeface="+mj-lt"/>
              </a:rPr>
              <a:t> is commercial real estate’s advanced digital toolkit, providing essential data and tools to support financial, market, spatial, and competitive analysis. By integrating quality online data in a dynamic mapping environment, STDB helps professionals to serve their clients and win business.</a:t>
            </a:r>
            <a:endParaRPr lang="en-US" sz="700" dirty="0">
              <a:solidFill>
                <a:srgbClr val="333333"/>
              </a:solidFill>
              <a:latin typeface="+mj-lt"/>
            </a:endParaRPr>
          </a:p>
          <a:p>
            <a:endParaRPr lang="en-US" sz="700" dirty="0">
              <a:solidFill>
                <a:srgbClr val="333333"/>
              </a:solidFill>
              <a:latin typeface="+mj-lt"/>
            </a:endParaRPr>
          </a:p>
          <a:p>
            <a:r>
              <a:rPr lang="en-US" sz="2000" dirty="0">
                <a:solidFill>
                  <a:srgbClr val="333333"/>
                </a:solidFill>
                <a:latin typeface="+mj-lt"/>
              </a:rPr>
              <a:t>All CCIM Institute Members can access:</a:t>
            </a:r>
          </a:p>
        </p:txBody>
      </p:sp>
      <p:sp>
        <p:nvSpPr>
          <p:cNvPr id="5" name="Rectangle 4">
            <a:extLst>
              <a:ext uri="{FF2B5EF4-FFF2-40B4-BE49-F238E27FC236}">
                <a16:creationId xmlns:a16="http://schemas.microsoft.com/office/drawing/2014/main" id="{269A08C1-FBEE-4F38-8874-A772BE1BE0FD}"/>
              </a:ext>
            </a:extLst>
          </p:cNvPr>
          <p:cNvSpPr/>
          <p:nvPr/>
        </p:nvSpPr>
        <p:spPr>
          <a:xfrm>
            <a:off x="4657421" y="3729854"/>
            <a:ext cx="3784600" cy="1631216"/>
          </a:xfrm>
          <a:prstGeom prst="rect">
            <a:avLst/>
          </a:prstGeom>
        </p:spPr>
        <p:txBody>
          <a:bodyPr wrap="square">
            <a:spAutoFit/>
          </a:bodyPr>
          <a:lstStyle/>
          <a:p>
            <a:pPr marL="285750" indent="-285750">
              <a:buClr>
                <a:srgbClr val="BE0F34"/>
              </a:buClr>
              <a:buSzPct val="103000"/>
              <a:buFont typeface="Arial" panose="020B0604020202020204" pitchFamily="34" charset="0"/>
              <a:buChar char="&gt;"/>
            </a:pPr>
            <a:r>
              <a:rPr lang="en-US" sz="2000" dirty="0">
                <a:solidFill>
                  <a:srgbClr val="333333"/>
                </a:solidFill>
                <a:latin typeface="+mj-lt"/>
              </a:rPr>
              <a:t>CCIM designees also have access to oblique aerial images, financial analysis tools, promotional templates, and more.</a:t>
            </a:r>
          </a:p>
        </p:txBody>
      </p:sp>
    </p:spTree>
    <p:extLst>
      <p:ext uri="{BB962C8B-B14F-4D97-AF65-F5344CB8AC3E}">
        <p14:creationId xmlns:p14="http://schemas.microsoft.com/office/powerpoint/2010/main" val="11264840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E15DF1-55B2-4A8A-A072-E610D132A00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3106844F-5843-41E1-80B2-20E941FCE0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1172" y="5903348"/>
            <a:ext cx="765817" cy="661442"/>
          </a:xfrm>
          <a:prstGeom prst="rect">
            <a:avLst/>
          </a:prstGeom>
        </p:spPr>
      </p:pic>
    </p:spTree>
    <p:extLst>
      <p:ext uri="{BB962C8B-B14F-4D97-AF65-F5344CB8AC3E}">
        <p14:creationId xmlns:p14="http://schemas.microsoft.com/office/powerpoint/2010/main" val="19991142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5D59A2-641D-471D-AC8F-A9CA4162707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76475"/>
            <a:ext cx="12192000" cy="6934475"/>
          </a:xfrm>
          <a:prstGeom prst="rect">
            <a:avLst/>
          </a:prstGeom>
        </p:spPr>
      </p:pic>
      <p:pic>
        <p:nvPicPr>
          <p:cNvPr id="6" name="Picture 5">
            <a:extLst>
              <a:ext uri="{FF2B5EF4-FFF2-40B4-BE49-F238E27FC236}">
                <a16:creationId xmlns:a16="http://schemas.microsoft.com/office/drawing/2014/main" id="{8EF89517-704E-48DB-886A-9FE639C0AF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1172" y="5903348"/>
            <a:ext cx="765817" cy="661442"/>
          </a:xfrm>
          <a:prstGeom prst="rect">
            <a:avLst/>
          </a:prstGeom>
        </p:spPr>
      </p:pic>
      <p:pic>
        <p:nvPicPr>
          <p:cNvPr id="7" name="Picture 6">
            <a:extLst>
              <a:ext uri="{FF2B5EF4-FFF2-40B4-BE49-F238E27FC236}">
                <a16:creationId xmlns:a16="http://schemas.microsoft.com/office/drawing/2014/main" id="{C8C776AD-EB31-4FAF-A882-62CA32F79D5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311765"/>
            <a:ext cx="2173894" cy="1679827"/>
          </a:xfrm>
          <a:prstGeom prst="rect">
            <a:avLst/>
          </a:prstGeom>
        </p:spPr>
      </p:pic>
    </p:spTree>
    <p:extLst>
      <p:ext uri="{BB962C8B-B14F-4D97-AF65-F5344CB8AC3E}">
        <p14:creationId xmlns:p14="http://schemas.microsoft.com/office/powerpoint/2010/main" val="23866901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84D79D6-D114-44AA-A69D-916E1BE77C0B}"/>
              </a:ext>
            </a:extLst>
          </p:cNvPr>
          <p:cNvSpPr txBox="1">
            <a:spLocks/>
          </p:cNvSpPr>
          <p:nvPr/>
        </p:nvSpPr>
        <p:spPr>
          <a:xfrm>
            <a:off x="716941" y="26660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333333"/>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Technology Platform</a:t>
            </a:r>
          </a:p>
        </p:txBody>
      </p:sp>
      <p:grpSp>
        <p:nvGrpSpPr>
          <p:cNvPr id="11" name="Group 10">
            <a:extLst>
              <a:ext uri="{FF2B5EF4-FFF2-40B4-BE49-F238E27FC236}">
                <a16:creationId xmlns:a16="http://schemas.microsoft.com/office/drawing/2014/main" id="{88C3F370-FC34-465C-89FD-758C9349C1B0}"/>
              </a:ext>
            </a:extLst>
          </p:cNvPr>
          <p:cNvGrpSpPr/>
          <p:nvPr/>
        </p:nvGrpSpPr>
        <p:grpSpPr>
          <a:xfrm>
            <a:off x="4385276" y="1671905"/>
            <a:ext cx="3205807" cy="2370438"/>
            <a:chOff x="6936810" y="1716523"/>
            <a:chExt cx="3205807" cy="2370438"/>
          </a:xfrm>
        </p:grpSpPr>
        <p:sp>
          <p:nvSpPr>
            <p:cNvPr id="8" name="TextBox 7">
              <a:extLst>
                <a:ext uri="{FF2B5EF4-FFF2-40B4-BE49-F238E27FC236}">
                  <a16:creationId xmlns:a16="http://schemas.microsoft.com/office/drawing/2014/main" id="{0DA4A509-5467-42E0-87BB-64FC09B16F96}"/>
                </a:ext>
              </a:extLst>
            </p:cNvPr>
            <p:cNvSpPr txBox="1"/>
            <p:nvPr/>
          </p:nvSpPr>
          <p:spPr>
            <a:xfrm>
              <a:off x="6936810" y="1716523"/>
              <a:ext cx="30055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BE0F34"/>
                  </a:solidFill>
                  <a:effectLst/>
                  <a:uLnTx/>
                  <a:uFillTx/>
                  <a:latin typeface="Arial"/>
                  <a:ea typeface="+mn-ea"/>
                  <a:cs typeface="+mn-cs"/>
                </a:rPr>
                <a:t>Find a CCIM</a:t>
              </a:r>
            </a:p>
          </p:txBody>
        </p:sp>
        <p:pic>
          <p:nvPicPr>
            <p:cNvPr id="3" name="Picture 2">
              <a:extLst>
                <a:ext uri="{FF2B5EF4-FFF2-40B4-BE49-F238E27FC236}">
                  <a16:creationId xmlns:a16="http://schemas.microsoft.com/office/drawing/2014/main" id="{7D2EFF17-9BCF-43D6-8A62-7F35D07A3C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36498" y="2105761"/>
              <a:ext cx="3106119" cy="1981200"/>
            </a:xfrm>
            <a:prstGeom prst="rect">
              <a:avLst/>
            </a:prstGeom>
          </p:spPr>
        </p:pic>
      </p:grpSp>
      <p:grpSp>
        <p:nvGrpSpPr>
          <p:cNvPr id="5" name="Group 4">
            <a:extLst>
              <a:ext uri="{FF2B5EF4-FFF2-40B4-BE49-F238E27FC236}">
                <a16:creationId xmlns:a16="http://schemas.microsoft.com/office/drawing/2014/main" id="{F61324F9-52EB-4E7F-845A-2FAFB2C44A64}"/>
              </a:ext>
            </a:extLst>
          </p:cNvPr>
          <p:cNvGrpSpPr/>
          <p:nvPr/>
        </p:nvGrpSpPr>
        <p:grpSpPr>
          <a:xfrm>
            <a:off x="770716" y="1674393"/>
            <a:ext cx="4219302" cy="2367950"/>
            <a:chOff x="666208" y="1674393"/>
            <a:chExt cx="4219302" cy="2367950"/>
          </a:xfrm>
        </p:grpSpPr>
        <p:sp>
          <p:nvSpPr>
            <p:cNvPr id="4" name="TextBox 3">
              <a:extLst>
                <a:ext uri="{FF2B5EF4-FFF2-40B4-BE49-F238E27FC236}">
                  <a16:creationId xmlns:a16="http://schemas.microsoft.com/office/drawing/2014/main" id="{6F4CDC96-206A-41B3-A1C3-06C0C5A6332D}"/>
                </a:ext>
              </a:extLst>
            </p:cNvPr>
            <p:cNvSpPr txBox="1"/>
            <p:nvPr/>
          </p:nvSpPr>
          <p:spPr>
            <a:xfrm>
              <a:off x="666208" y="1674393"/>
              <a:ext cx="42193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BE0F34"/>
                  </a:solidFill>
                  <a:effectLst/>
                  <a:uLnTx/>
                  <a:uFillTx/>
                  <a:latin typeface="Arial"/>
                  <a:ea typeface="+mn-ea"/>
                  <a:cs typeface="+mn-cs"/>
                </a:rPr>
                <a:t>CCIM.net Email with G Suite</a:t>
              </a:r>
            </a:p>
          </p:txBody>
        </p:sp>
        <p:pic>
          <p:nvPicPr>
            <p:cNvPr id="1026" name="Picture 2" descr="https://www.ccim.com/uploadedImages/Content/files/Feature_Card_Images/google-g-suite.jpg?n=4436">
              <a:extLst>
                <a:ext uri="{FF2B5EF4-FFF2-40B4-BE49-F238E27FC236}">
                  <a16:creationId xmlns:a16="http://schemas.microsoft.com/office/drawing/2014/main" id="{51E124C9-8991-4A7E-850D-F2178DC0BBB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1" y="2061143"/>
              <a:ext cx="3106119" cy="1981200"/>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CE4CAE22-C698-496F-B307-86C90DF7A981}"/>
              </a:ext>
            </a:extLst>
          </p:cNvPr>
          <p:cNvGrpSpPr/>
          <p:nvPr/>
        </p:nvGrpSpPr>
        <p:grpSpPr>
          <a:xfrm>
            <a:off x="2797808" y="4190480"/>
            <a:ext cx="3174936" cy="2346620"/>
            <a:chOff x="673397" y="4249718"/>
            <a:chExt cx="3174936" cy="2346620"/>
          </a:xfrm>
        </p:grpSpPr>
        <p:sp>
          <p:nvSpPr>
            <p:cNvPr id="7" name="TextBox 6">
              <a:extLst>
                <a:ext uri="{FF2B5EF4-FFF2-40B4-BE49-F238E27FC236}">
                  <a16:creationId xmlns:a16="http://schemas.microsoft.com/office/drawing/2014/main" id="{DA6F825E-739A-4324-A9A5-88CFBD0F2DB9}"/>
                </a:ext>
              </a:extLst>
            </p:cNvPr>
            <p:cNvSpPr txBox="1"/>
            <p:nvPr/>
          </p:nvSpPr>
          <p:spPr>
            <a:xfrm>
              <a:off x="673397" y="4249718"/>
              <a:ext cx="27596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BE0F34"/>
                  </a:solidFill>
                  <a:effectLst/>
                  <a:uLnTx/>
                  <a:uFillTx/>
                  <a:latin typeface="Arial"/>
                  <a:ea typeface="+mn-ea"/>
                  <a:cs typeface="+mn-cs"/>
                </a:rPr>
                <a:t>CCIM Connect</a:t>
              </a:r>
            </a:p>
          </p:txBody>
        </p:sp>
        <p:pic>
          <p:nvPicPr>
            <p:cNvPr id="1028" name="Picture 4">
              <a:extLst>
                <a:ext uri="{FF2B5EF4-FFF2-40B4-BE49-F238E27FC236}">
                  <a16:creationId xmlns:a16="http://schemas.microsoft.com/office/drawing/2014/main" id="{C6CB3A57-DF6A-46BB-B1CD-4B5201CAD85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762001" y="4627759"/>
              <a:ext cx="3086332" cy="1968579"/>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289BE75E-1C02-4410-BB39-AB571B4D923B}"/>
              </a:ext>
            </a:extLst>
          </p:cNvPr>
          <p:cNvGrpSpPr/>
          <p:nvPr/>
        </p:nvGrpSpPr>
        <p:grpSpPr>
          <a:xfrm>
            <a:off x="8017997" y="1666765"/>
            <a:ext cx="3214544" cy="2375578"/>
            <a:chOff x="4031819" y="2432057"/>
            <a:chExt cx="3214544" cy="2375578"/>
          </a:xfrm>
        </p:grpSpPr>
        <p:sp>
          <p:nvSpPr>
            <p:cNvPr id="6" name="TextBox 5">
              <a:extLst>
                <a:ext uri="{FF2B5EF4-FFF2-40B4-BE49-F238E27FC236}">
                  <a16:creationId xmlns:a16="http://schemas.microsoft.com/office/drawing/2014/main" id="{721DAD54-3CEB-47CB-8318-D0CA88234421}"/>
                </a:ext>
              </a:extLst>
            </p:cNvPr>
            <p:cNvSpPr txBox="1"/>
            <p:nvPr/>
          </p:nvSpPr>
          <p:spPr>
            <a:xfrm>
              <a:off x="4031819" y="2432057"/>
              <a:ext cx="20293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BE0F34"/>
                  </a:solidFill>
                  <a:effectLst/>
                  <a:uLnTx/>
                  <a:uFillTx/>
                  <a:latin typeface="Arial"/>
                  <a:ea typeface="+mn-ea"/>
                  <a:cs typeface="+mn-cs"/>
                </a:rPr>
                <a:t>DealShare</a:t>
              </a:r>
              <a:endParaRPr kumimoji="0" lang="en-US" sz="1800" b="1" i="0" u="none" strike="noStrike" kern="1200" cap="none" spc="0" normalizeH="0" baseline="0" noProof="0" dirty="0">
                <a:ln>
                  <a:noFill/>
                </a:ln>
                <a:solidFill>
                  <a:srgbClr val="BE0F34"/>
                </a:solidFill>
                <a:effectLst/>
                <a:uLnTx/>
                <a:uFillTx/>
                <a:latin typeface="Arial"/>
                <a:ea typeface="+mn-ea"/>
                <a:cs typeface="+mn-cs"/>
              </a:endParaRPr>
            </a:p>
          </p:txBody>
        </p:sp>
        <p:pic>
          <p:nvPicPr>
            <p:cNvPr id="1030" name="Picture 6" descr="https://www.ccim.com/uploadedImages/Content/files/Feature_Card_Images/member-cards-740x472-deal-share.jpg?n=7310">
              <a:extLst>
                <a:ext uri="{FF2B5EF4-FFF2-40B4-BE49-F238E27FC236}">
                  <a16:creationId xmlns:a16="http://schemas.microsoft.com/office/drawing/2014/main" id="{1CA1A971-7BAE-466D-B504-80989459827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140244" y="2826435"/>
              <a:ext cx="3106119" cy="1981200"/>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61CD020E-3F2F-40C6-AFE8-A6E80B06C4E1}"/>
              </a:ext>
            </a:extLst>
          </p:cNvPr>
          <p:cNvGrpSpPr/>
          <p:nvPr/>
        </p:nvGrpSpPr>
        <p:grpSpPr>
          <a:xfrm>
            <a:off x="6405179" y="4175541"/>
            <a:ext cx="3205807" cy="2367951"/>
            <a:chOff x="4868092" y="4258012"/>
            <a:chExt cx="3205807" cy="2367951"/>
          </a:xfrm>
        </p:grpSpPr>
        <p:sp>
          <p:nvSpPr>
            <p:cNvPr id="9" name="TextBox 8">
              <a:extLst>
                <a:ext uri="{FF2B5EF4-FFF2-40B4-BE49-F238E27FC236}">
                  <a16:creationId xmlns:a16="http://schemas.microsoft.com/office/drawing/2014/main" id="{EA329B2E-94EF-429F-847C-DCBC135EAF27}"/>
                </a:ext>
              </a:extLst>
            </p:cNvPr>
            <p:cNvSpPr txBox="1"/>
            <p:nvPr/>
          </p:nvSpPr>
          <p:spPr>
            <a:xfrm>
              <a:off x="4868092" y="4258012"/>
              <a:ext cx="21759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BE0F34"/>
                  </a:solidFill>
                  <a:effectLst/>
                  <a:uLnTx/>
                  <a:uFillTx/>
                  <a:latin typeface="Arial"/>
                  <a:ea typeface="+mn-ea"/>
                  <a:cs typeface="+mn-cs"/>
                </a:rPr>
                <a:t>Excel Templates</a:t>
              </a:r>
            </a:p>
          </p:txBody>
        </p:sp>
        <p:pic>
          <p:nvPicPr>
            <p:cNvPr id="1032" name="Picture 8" descr="https://www.ccim.com/uploadedImages/Content/files/Feature_Card_Images/member-cards-740x472-crunch-numbers.jpg?n=2889">
              <a:extLst>
                <a:ext uri="{FF2B5EF4-FFF2-40B4-BE49-F238E27FC236}">
                  <a16:creationId xmlns:a16="http://schemas.microsoft.com/office/drawing/2014/main" id="{8DD420AB-3180-46AD-9477-19A7F2B5AA8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967780" y="4644762"/>
              <a:ext cx="3106119" cy="1981201"/>
            </a:xfrm>
            <a:prstGeom prst="rect">
              <a:avLst/>
            </a:prstGeom>
            <a:noFill/>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p14="http://schemas.microsoft.com/office/powerpoint/2010/main" val="17819044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558F-14FB-4DD2-8EFA-C91E5D9712E9}"/>
              </a:ext>
            </a:extLst>
          </p:cNvPr>
          <p:cNvSpPr>
            <a:spLocks noGrp="1"/>
          </p:cNvSpPr>
          <p:nvPr>
            <p:ph type="title"/>
          </p:nvPr>
        </p:nvSpPr>
        <p:spPr>
          <a:xfrm>
            <a:off x="716941" y="310145"/>
            <a:ext cx="10515600" cy="1325563"/>
          </a:xfrm>
        </p:spPr>
        <p:txBody>
          <a:bodyPr/>
          <a:lstStyle/>
          <a:p>
            <a:r>
              <a:rPr lang="en-US" dirty="0">
                <a:solidFill>
                  <a:schemeClr val="bg1"/>
                </a:solidFill>
              </a:rPr>
              <a:t>Additional Benefits</a:t>
            </a:r>
          </a:p>
        </p:txBody>
      </p:sp>
      <p:sp>
        <p:nvSpPr>
          <p:cNvPr id="4" name="TextBox 3">
            <a:extLst>
              <a:ext uri="{FF2B5EF4-FFF2-40B4-BE49-F238E27FC236}">
                <a16:creationId xmlns:a16="http://schemas.microsoft.com/office/drawing/2014/main" id="{6F4CDC96-206A-41B3-A1C3-06C0C5A6332D}"/>
              </a:ext>
            </a:extLst>
          </p:cNvPr>
          <p:cNvSpPr txBox="1"/>
          <p:nvPr/>
        </p:nvSpPr>
        <p:spPr>
          <a:xfrm>
            <a:off x="755041" y="1686508"/>
            <a:ext cx="6692899" cy="1292662"/>
          </a:xfrm>
          <a:prstGeom prst="rect">
            <a:avLst/>
          </a:prstGeom>
          <a:noFill/>
        </p:spPr>
        <p:txBody>
          <a:bodyPr wrap="square" rtlCol="0">
            <a:spAutoFit/>
          </a:bodyPr>
          <a:lstStyle/>
          <a:p>
            <a:r>
              <a:rPr lang="en-US" b="1" i="1" dirty="0">
                <a:solidFill>
                  <a:srgbClr val="BE0F34"/>
                </a:solidFill>
                <a:latin typeface="+mj-lt"/>
              </a:rPr>
              <a:t>Commercial Investment Real Estate </a:t>
            </a:r>
            <a:r>
              <a:rPr lang="en-US" b="1" dirty="0">
                <a:solidFill>
                  <a:srgbClr val="BE0F34"/>
                </a:solidFill>
                <a:latin typeface="+mj-lt"/>
              </a:rPr>
              <a:t>Magazine Subscription </a:t>
            </a:r>
            <a:br>
              <a:rPr lang="en-US" b="1" dirty="0">
                <a:solidFill>
                  <a:srgbClr val="BE0F34"/>
                </a:solidFill>
                <a:latin typeface="+mj-lt"/>
              </a:rPr>
            </a:br>
            <a:r>
              <a:rPr lang="en-US" sz="2000" dirty="0">
                <a:solidFill>
                  <a:srgbClr val="333333"/>
                </a:solidFill>
                <a:latin typeface="+mj-lt"/>
              </a:rPr>
              <a:t>The award-winning magazine of CCIM Institute covers market trends and innovations in every issue. The digital version is available to International members.</a:t>
            </a:r>
          </a:p>
        </p:txBody>
      </p:sp>
      <p:sp>
        <p:nvSpPr>
          <p:cNvPr id="7" name="TextBox 6">
            <a:extLst>
              <a:ext uri="{FF2B5EF4-FFF2-40B4-BE49-F238E27FC236}">
                <a16:creationId xmlns:a16="http://schemas.microsoft.com/office/drawing/2014/main" id="{DA6F825E-739A-4324-A9A5-88CFBD0F2DB9}"/>
              </a:ext>
            </a:extLst>
          </p:cNvPr>
          <p:cNvSpPr txBox="1"/>
          <p:nvPr/>
        </p:nvSpPr>
        <p:spPr>
          <a:xfrm>
            <a:off x="755041" y="3301873"/>
            <a:ext cx="6515099" cy="984885"/>
          </a:xfrm>
          <a:prstGeom prst="rect">
            <a:avLst/>
          </a:prstGeom>
          <a:noFill/>
        </p:spPr>
        <p:txBody>
          <a:bodyPr wrap="square" rtlCol="0">
            <a:spAutoFit/>
          </a:bodyPr>
          <a:lstStyle/>
          <a:p>
            <a:r>
              <a:rPr lang="en-US" b="1" dirty="0" err="1">
                <a:solidFill>
                  <a:srgbClr val="BE0F34"/>
                </a:solidFill>
                <a:latin typeface="+mj-lt"/>
              </a:rPr>
              <a:t>SelectLeaders</a:t>
            </a:r>
            <a:r>
              <a:rPr lang="en-US" b="1" dirty="0">
                <a:solidFill>
                  <a:srgbClr val="BE0F34"/>
                </a:solidFill>
                <a:latin typeface="+mj-lt"/>
              </a:rPr>
              <a:t> CCIM Career Center</a:t>
            </a:r>
            <a:br>
              <a:rPr lang="en-US" b="1" dirty="0">
                <a:solidFill>
                  <a:srgbClr val="BE0F34"/>
                </a:solidFill>
                <a:latin typeface="+mj-lt"/>
              </a:rPr>
            </a:br>
            <a:r>
              <a:rPr lang="en-US" sz="2000" dirty="0">
                <a:solidFill>
                  <a:srgbClr val="333333"/>
                </a:solidFill>
                <a:latin typeface="+mj-lt"/>
              </a:rPr>
              <a:t>Post résumés at no cost or find talent on this online job resource platform operated by </a:t>
            </a:r>
            <a:r>
              <a:rPr lang="en-US" sz="2000" dirty="0" err="1">
                <a:solidFill>
                  <a:srgbClr val="333333"/>
                </a:solidFill>
                <a:latin typeface="+mj-lt"/>
              </a:rPr>
              <a:t>SelectLeaders</a:t>
            </a:r>
            <a:r>
              <a:rPr lang="en-US" sz="2000" dirty="0">
                <a:solidFill>
                  <a:srgbClr val="333333"/>
                </a:solidFill>
                <a:latin typeface="+mj-lt"/>
              </a:rPr>
              <a:t>.</a:t>
            </a:r>
          </a:p>
        </p:txBody>
      </p:sp>
      <p:sp>
        <p:nvSpPr>
          <p:cNvPr id="5" name="TextBox 4">
            <a:extLst>
              <a:ext uri="{FF2B5EF4-FFF2-40B4-BE49-F238E27FC236}">
                <a16:creationId xmlns:a16="http://schemas.microsoft.com/office/drawing/2014/main" id="{DA6F825E-739A-4324-A9A5-88CFBD0F2DB9}"/>
              </a:ext>
            </a:extLst>
          </p:cNvPr>
          <p:cNvSpPr txBox="1"/>
          <p:nvPr/>
        </p:nvSpPr>
        <p:spPr>
          <a:xfrm>
            <a:off x="755041" y="4609461"/>
            <a:ext cx="6515099" cy="1600438"/>
          </a:xfrm>
          <a:prstGeom prst="rect">
            <a:avLst/>
          </a:prstGeom>
          <a:noFill/>
        </p:spPr>
        <p:txBody>
          <a:bodyPr wrap="square" rtlCol="0">
            <a:spAutoFit/>
          </a:bodyPr>
          <a:lstStyle/>
          <a:p>
            <a:r>
              <a:rPr lang="en-US" b="1" dirty="0">
                <a:solidFill>
                  <a:srgbClr val="BE0F34"/>
                </a:solidFill>
                <a:latin typeface="+mj-lt"/>
              </a:rPr>
              <a:t>Commercial Real Estate Insights Series</a:t>
            </a:r>
            <a:br>
              <a:rPr lang="en-US" b="1" dirty="0">
                <a:solidFill>
                  <a:srgbClr val="BE0F34"/>
                </a:solidFill>
                <a:latin typeface="+mj-lt"/>
              </a:rPr>
            </a:br>
            <a:r>
              <a:rPr lang="en-US" sz="2000" dirty="0">
                <a:solidFill>
                  <a:srgbClr val="333333"/>
                </a:solidFill>
                <a:latin typeface="+mj-lt"/>
              </a:rPr>
              <a:t>Members get priority access to CCIM Institute Chief Economist K.C. Conway’s reports on industry trends, including the future of site selection, adaptive reuse, and CRE finance disruption.</a:t>
            </a:r>
          </a:p>
        </p:txBody>
      </p:sp>
    </p:spTree>
    <p:extLst>
      <p:ext uri="{BB962C8B-B14F-4D97-AF65-F5344CB8AC3E}">
        <p14:creationId xmlns:p14="http://schemas.microsoft.com/office/powerpoint/2010/main" val="37380392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558F-14FB-4DD2-8EFA-C91E5D9712E9}"/>
              </a:ext>
            </a:extLst>
          </p:cNvPr>
          <p:cNvSpPr>
            <a:spLocks noGrp="1"/>
          </p:cNvSpPr>
          <p:nvPr>
            <p:ph type="title"/>
          </p:nvPr>
        </p:nvSpPr>
        <p:spPr>
          <a:xfrm>
            <a:off x="716941" y="310145"/>
            <a:ext cx="10515600" cy="1325563"/>
          </a:xfrm>
        </p:spPr>
        <p:txBody>
          <a:bodyPr/>
          <a:lstStyle/>
          <a:p>
            <a:r>
              <a:rPr lang="en-US" dirty="0">
                <a:solidFill>
                  <a:schemeClr val="bg1"/>
                </a:solidFill>
              </a:rPr>
              <a:t>Affinity Provider Program</a:t>
            </a:r>
          </a:p>
        </p:txBody>
      </p:sp>
      <p:sp>
        <p:nvSpPr>
          <p:cNvPr id="6" name="TextBox 5">
            <a:extLst>
              <a:ext uri="{FF2B5EF4-FFF2-40B4-BE49-F238E27FC236}">
                <a16:creationId xmlns:a16="http://schemas.microsoft.com/office/drawing/2014/main" id="{DE918DDA-DBE4-4015-A55E-1F50A9B55268}"/>
              </a:ext>
            </a:extLst>
          </p:cNvPr>
          <p:cNvSpPr txBox="1"/>
          <p:nvPr/>
        </p:nvSpPr>
        <p:spPr>
          <a:xfrm>
            <a:off x="875101" y="1838208"/>
            <a:ext cx="9576999" cy="707886"/>
          </a:xfrm>
          <a:prstGeom prst="rect">
            <a:avLst/>
          </a:prstGeom>
          <a:noFill/>
        </p:spPr>
        <p:txBody>
          <a:bodyPr wrap="square" rtlCol="0">
            <a:spAutoFit/>
          </a:bodyPr>
          <a:lstStyle/>
          <a:p>
            <a:r>
              <a:rPr lang="en-US" sz="2000" dirty="0">
                <a:solidFill>
                  <a:srgbClr val="333333"/>
                </a:solidFill>
                <a:latin typeface="+mj-lt"/>
              </a:rPr>
              <a:t>Your CCIM Institute membership gives you access to an operational platform that includes significant discounts on travel, printing, CRE technology, and more.</a:t>
            </a:r>
          </a:p>
        </p:txBody>
      </p:sp>
      <p:grpSp>
        <p:nvGrpSpPr>
          <p:cNvPr id="3" name="Group 2">
            <a:extLst>
              <a:ext uri="{FF2B5EF4-FFF2-40B4-BE49-F238E27FC236}">
                <a16:creationId xmlns:a16="http://schemas.microsoft.com/office/drawing/2014/main" id="{820B7314-951C-405C-B70B-0659593691EF}"/>
              </a:ext>
            </a:extLst>
          </p:cNvPr>
          <p:cNvGrpSpPr/>
          <p:nvPr/>
        </p:nvGrpSpPr>
        <p:grpSpPr>
          <a:xfrm>
            <a:off x="855465" y="3006557"/>
            <a:ext cx="2486351" cy="1508671"/>
            <a:chOff x="847332" y="3389317"/>
            <a:chExt cx="2486351" cy="1508671"/>
          </a:xfrm>
        </p:grpSpPr>
        <p:sp>
          <p:nvSpPr>
            <p:cNvPr id="8" name="Text Placeholder 2">
              <a:extLst>
                <a:ext uri="{FF2B5EF4-FFF2-40B4-BE49-F238E27FC236}">
                  <a16:creationId xmlns:a16="http://schemas.microsoft.com/office/drawing/2014/main" id="{92C57E40-B02A-4E58-ADD9-F3B881A8CCD8}"/>
                </a:ext>
              </a:extLst>
            </p:cNvPr>
            <p:cNvSpPr txBox="1">
              <a:spLocks/>
            </p:cNvSpPr>
            <p:nvPr/>
          </p:nvSpPr>
          <p:spPr>
            <a:xfrm>
              <a:off x="847332" y="3883654"/>
              <a:ext cx="2486351" cy="1014334"/>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pPr>
              <a:r>
                <a:rPr lang="en-US" sz="1800" dirty="0">
                  <a:solidFill>
                    <a:srgbClr val="333333"/>
                  </a:solidFill>
                  <a:latin typeface="+mj-lt"/>
                </a:rPr>
                <a:t>Commercial real estate marketing</a:t>
              </a:r>
            </a:p>
          </p:txBody>
        </p:sp>
        <p:pic>
          <p:nvPicPr>
            <p:cNvPr id="10" name="Picture 2" descr="Image result for big boys blast logo">
              <a:extLst>
                <a:ext uri="{FF2B5EF4-FFF2-40B4-BE49-F238E27FC236}">
                  <a16:creationId xmlns:a16="http://schemas.microsoft.com/office/drawing/2014/main" id="{6C064768-1949-4038-B64D-FB8F2624B25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66968" y="3389317"/>
              <a:ext cx="2171039" cy="434800"/>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4F47CB07-80BC-48C0-B9B2-3554ABA46EB5}"/>
              </a:ext>
            </a:extLst>
          </p:cNvPr>
          <p:cNvGrpSpPr/>
          <p:nvPr/>
        </p:nvGrpSpPr>
        <p:grpSpPr>
          <a:xfrm>
            <a:off x="4230883" y="2929555"/>
            <a:ext cx="2486351" cy="1572861"/>
            <a:chOff x="3430383" y="3320974"/>
            <a:chExt cx="2486351" cy="1572861"/>
          </a:xfrm>
        </p:grpSpPr>
        <p:pic>
          <p:nvPicPr>
            <p:cNvPr id="13" name="Picture 2" descr="Image result for clientlook logo">
              <a:extLst>
                <a:ext uri="{FF2B5EF4-FFF2-40B4-BE49-F238E27FC236}">
                  <a16:creationId xmlns:a16="http://schemas.microsoft.com/office/drawing/2014/main" id="{21509ABD-1B42-49BE-952F-A058EEF9862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86067" y="3320974"/>
              <a:ext cx="1823316" cy="571339"/>
            </a:xfrm>
            <a:prstGeom prst="rect">
              <a:avLst/>
            </a:prstGeom>
            <a:noFill/>
            <a:extLst>
              <a:ext uri="{909E8E84-426E-40dd-AFC4-6F175D3DCCD1}">
                <a14:hiddenFill xmlns="" xmlns:a14="http://schemas.microsoft.com/office/drawing/2010/main">
                  <a:solidFill>
                    <a:srgbClr val="FFFFFF"/>
                  </a:solidFill>
                </a14:hiddenFill>
              </a:ext>
            </a:extLst>
          </p:spPr>
        </p:pic>
        <p:sp>
          <p:nvSpPr>
            <p:cNvPr id="36" name="Text Placeholder 2">
              <a:extLst>
                <a:ext uri="{FF2B5EF4-FFF2-40B4-BE49-F238E27FC236}">
                  <a16:creationId xmlns:a16="http://schemas.microsoft.com/office/drawing/2014/main" id="{57D5BAE1-1974-4C6D-93E0-DFB1C358D743}"/>
                </a:ext>
              </a:extLst>
            </p:cNvPr>
            <p:cNvSpPr txBox="1">
              <a:spLocks/>
            </p:cNvSpPr>
            <p:nvPr/>
          </p:nvSpPr>
          <p:spPr>
            <a:xfrm>
              <a:off x="3430383" y="3879501"/>
              <a:ext cx="2486351" cy="1014334"/>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pPr>
              <a:r>
                <a:rPr lang="en-US" sz="1800" dirty="0">
                  <a:solidFill>
                    <a:srgbClr val="333333"/>
                  </a:solidFill>
                  <a:latin typeface="+mj-lt"/>
                </a:rPr>
                <a:t>Track deals and customer interaction</a:t>
              </a:r>
            </a:p>
          </p:txBody>
        </p:sp>
      </p:grpSp>
      <p:grpSp>
        <p:nvGrpSpPr>
          <p:cNvPr id="5" name="Group 4">
            <a:extLst>
              <a:ext uri="{FF2B5EF4-FFF2-40B4-BE49-F238E27FC236}">
                <a16:creationId xmlns:a16="http://schemas.microsoft.com/office/drawing/2014/main" id="{0510CD28-DACA-4825-8A91-79C2A1C49446}"/>
              </a:ext>
            </a:extLst>
          </p:cNvPr>
          <p:cNvGrpSpPr/>
          <p:nvPr/>
        </p:nvGrpSpPr>
        <p:grpSpPr>
          <a:xfrm>
            <a:off x="856211" y="4579986"/>
            <a:ext cx="2486351" cy="1798538"/>
            <a:chOff x="6239451" y="3171640"/>
            <a:chExt cx="2486351" cy="1798538"/>
          </a:xfrm>
        </p:grpSpPr>
        <p:pic>
          <p:nvPicPr>
            <p:cNvPr id="16" name="Picture 15">
              <a:extLst>
                <a:ext uri="{FF2B5EF4-FFF2-40B4-BE49-F238E27FC236}">
                  <a16:creationId xmlns:a16="http://schemas.microsoft.com/office/drawing/2014/main" id="{F94CC711-0276-4D47-B3CC-9DB873B9BE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9847" y="3171640"/>
              <a:ext cx="1655091" cy="814735"/>
            </a:xfrm>
            <a:prstGeom prst="rect">
              <a:avLst/>
            </a:prstGeom>
          </p:spPr>
        </p:pic>
        <p:sp>
          <p:nvSpPr>
            <p:cNvPr id="37" name="Text Placeholder 2">
              <a:extLst>
                <a:ext uri="{FF2B5EF4-FFF2-40B4-BE49-F238E27FC236}">
                  <a16:creationId xmlns:a16="http://schemas.microsoft.com/office/drawing/2014/main" id="{F58E03BE-99AC-4200-B80D-FA150129C554}"/>
                </a:ext>
              </a:extLst>
            </p:cNvPr>
            <p:cNvSpPr txBox="1">
              <a:spLocks/>
            </p:cNvSpPr>
            <p:nvPr/>
          </p:nvSpPr>
          <p:spPr>
            <a:xfrm>
              <a:off x="6239451" y="3955844"/>
              <a:ext cx="2486351" cy="1014334"/>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pPr>
              <a:r>
                <a:rPr lang="en-US" sz="1800" dirty="0">
                  <a:solidFill>
                    <a:srgbClr val="333333"/>
                  </a:solidFill>
                  <a:latin typeface="+mj-lt"/>
                </a:rPr>
                <a:t>Commissions and accounting application for CRE</a:t>
              </a:r>
            </a:p>
          </p:txBody>
        </p:sp>
      </p:grpSp>
      <p:grpSp>
        <p:nvGrpSpPr>
          <p:cNvPr id="7" name="Group 6">
            <a:extLst>
              <a:ext uri="{FF2B5EF4-FFF2-40B4-BE49-F238E27FC236}">
                <a16:creationId xmlns:a16="http://schemas.microsoft.com/office/drawing/2014/main" id="{DB1AA316-5290-44BA-BAB0-53142A621EF9}"/>
              </a:ext>
            </a:extLst>
          </p:cNvPr>
          <p:cNvGrpSpPr/>
          <p:nvPr/>
        </p:nvGrpSpPr>
        <p:grpSpPr>
          <a:xfrm>
            <a:off x="4233318" y="4676852"/>
            <a:ext cx="2647591" cy="1701674"/>
            <a:chOff x="8937588" y="3201964"/>
            <a:chExt cx="2647591" cy="1701674"/>
          </a:xfrm>
        </p:grpSpPr>
        <p:pic>
          <p:nvPicPr>
            <p:cNvPr id="19" name="Picture 18">
              <a:extLst>
                <a:ext uri="{FF2B5EF4-FFF2-40B4-BE49-F238E27FC236}">
                  <a16:creationId xmlns:a16="http://schemas.microsoft.com/office/drawing/2014/main" id="{ABD89BB5-3890-4F5D-BCA9-739714541E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35162" y="3201964"/>
              <a:ext cx="1821386" cy="607128"/>
            </a:xfrm>
            <a:prstGeom prst="rect">
              <a:avLst/>
            </a:prstGeom>
          </p:spPr>
        </p:pic>
        <p:sp>
          <p:nvSpPr>
            <p:cNvPr id="38" name="Text Placeholder 2">
              <a:extLst>
                <a:ext uri="{FF2B5EF4-FFF2-40B4-BE49-F238E27FC236}">
                  <a16:creationId xmlns:a16="http://schemas.microsoft.com/office/drawing/2014/main" id="{77393FFD-6DD0-422E-8344-5DAA8AB739DC}"/>
                </a:ext>
              </a:extLst>
            </p:cNvPr>
            <p:cNvSpPr txBox="1">
              <a:spLocks/>
            </p:cNvSpPr>
            <p:nvPr/>
          </p:nvSpPr>
          <p:spPr>
            <a:xfrm>
              <a:off x="8937588" y="3889304"/>
              <a:ext cx="2647591" cy="1014334"/>
            </a:xfrm>
            <a:prstGeom prst="rect">
              <a:avLst/>
            </a:prstGeom>
          </p:spPr>
          <p:txBody>
            <a:bodyPr vert="horz" lIns="91440" tIns="45720" rIns="91440" bIns="45720" rtlCol="0" anchor="t">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pPr>
              <a:r>
                <a:rPr lang="en-US" sz="1800" dirty="0">
                  <a:solidFill>
                    <a:srgbClr val="333333"/>
                  </a:solidFill>
                  <a:latin typeface="+mj-lt"/>
                </a:rPr>
                <a:t>Commercial real estate marketplace and technology platform</a:t>
              </a:r>
            </a:p>
          </p:txBody>
        </p:sp>
      </p:grpSp>
      <p:grpSp>
        <p:nvGrpSpPr>
          <p:cNvPr id="9" name="Group 8">
            <a:extLst>
              <a:ext uri="{FF2B5EF4-FFF2-40B4-BE49-F238E27FC236}">
                <a16:creationId xmlns:a16="http://schemas.microsoft.com/office/drawing/2014/main" id="{588D7D2D-2DD7-4000-A6EC-DCE967C3708C}"/>
              </a:ext>
            </a:extLst>
          </p:cNvPr>
          <p:cNvGrpSpPr/>
          <p:nvPr/>
        </p:nvGrpSpPr>
        <p:grpSpPr>
          <a:xfrm>
            <a:off x="7708193" y="4741341"/>
            <a:ext cx="2486351" cy="1637183"/>
            <a:chOff x="8066685" y="5443242"/>
            <a:chExt cx="2486351" cy="1637183"/>
          </a:xfrm>
        </p:grpSpPr>
        <p:sp>
          <p:nvSpPr>
            <p:cNvPr id="17" name="Text Placeholder 2">
              <a:extLst>
                <a:ext uri="{FF2B5EF4-FFF2-40B4-BE49-F238E27FC236}">
                  <a16:creationId xmlns:a16="http://schemas.microsoft.com/office/drawing/2014/main" id="{194CF6EA-4181-406B-8D63-41F5490FD158}"/>
                </a:ext>
              </a:extLst>
            </p:cNvPr>
            <p:cNvSpPr txBox="1">
              <a:spLocks/>
            </p:cNvSpPr>
            <p:nvPr/>
          </p:nvSpPr>
          <p:spPr>
            <a:xfrm>
              <a:off x="8066685" y="6066091"/>
              <a:ext cx="2486351" cy="1014334"/>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pPr>
              <a:r>
                <a:rPr lang="en-US" sz="1800" dirty="0">
                  <a:solidFill>
                    <a:srgbClr val="333333"/>
                  </a:solidFill>
                  <a:latin typeface="+mj-lt"/>
                </a:rPr>
                <a:t>Real estate mapping and property research application</a:t>
              </a:r>
            </a:p>
          </p:txBody>
        </p:sp>
        <p:pic>
          <p:nvPicPr>
            <p:cNvPr id="18" name="Picture 17">
              <a:extLst>
                <a:ext uri="{FF2B5EF4-FFF2-40B4-BE49-F238E27FC236}">
                  <a16:creationId xmlns:a16="http://schemas.microsoft.com/office/drawing/2014/main" id="{19C06B10-6F6D-49FD-B2E4-166EF7C276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04994" y="5443242"/>
              <a:ext cx="2012651" cy="628954"/>
            </a:xfrm>
            <a:prstGeom prst="rect">
              <a:avLst/>
            </a:prstGeom>
          </p:spPr>
        </p:pic>
      </p:grpSp>
      <p:sp>
        <p:nvSpPr>
          <p:cNvPr id="25" name="Text Placeholder 2">
            <a:extLst>
              <a:ext uri="{FF2B5EF4-FFF2-40B4-BE49-F238E27FC236}">
                <a16:creationId xmlns:a16="http://schemas.microsoft.com/office/drawing/2014/main" id="{F62C4085-DB52-48E2-A1DA-17A4346A8B2B}"/>
              </a:ext>
            </a:extLst>
          </p:cNvPr>
          <p:cNvSpPr txBox="1">
            <a:spLocks/>
          </p:cNvSpPr>
          <p:nvPr/>
        </p:nvSpPr>
        <p:spPr>
          <a:xfrm>
            <a:off x="7708193" y="3488082"/>
            <a:ext cx="2486351" cy="1014334"/>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pPr>
            <a:r>
              <a:rPr lang="en-US" sz="1800" dirty="0">
                <a:solidFill>
                  <a:srgbClr val="333333"/>
                </a:solidFill>
                <a:latin typeface="+mj-lt"/>
              </a:rPr>
              <a:t>One-stop shop for commercial real estate sales and leasing</a:t>
            </a:r>
          </a:p>
        </p:txBody>
      </p:sp>
      <p:pic>
        <p:nvPicPr>
          <p:cNvPr id="12" name="Picture 11">
            <a:extLst>
              <a:ext uri="{FF2B5EF4-FFF2-40B4-BE49-F238E27FC236}">
                <a16:creationId xmlns:a16="http://schemas.microsoft.com/office/drawing/2014/main" id="{C1721D53-1F2E-45DE-B4F5-CA1F842FC6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46502" y="2630632"/>
            <a:ext cx="2134098" cy="857450"/>
          </a:xfrm>
          <a:prstGeom prst="rect">
            <a:avLst/>
          </a:prstGeom>
        </p:spPr>
      </p:pic>
    </p:spTree>
    <p:extLst>
      <p:ext uri="{BB962C8B-B14F-4D97-AF65-F5344CB8AC3E}">
        <p14:creationId xmlns:p14="http://schemas.microsoft.com/office/powerpoint/2010/main" val="37241284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558F-14FB-4DD2-8EFA-C91E5D9712E9}"/>
              </a:ext>
            </a:extLst>
          </p:cNvPr>
          <p:cNvSpPr>
            <a:spLocks noGrp="1"/>
          </p:cNvSpPr>
          <p:nvPr>
            <p:ph type="title"/>
          </p:nvPr>
        </p:nvSpPr>
        <p:spPr>
          <a:xfrm>
            <a:off x="716941" y="310145"/>
            <a:ext cx="10515600" cy="1325563"/>
          </a:xfrm>
        </p:spPr>
        <p:txBody>
          <a:bodyPr/>
          <a:lstStyle/>
          <a:p>
            <a:r>
              <a:rPr lang="en-US" dirty="0">
                <a:solidFill>
                  <a:schemeClr val="bg1"/>
                </a:solidFill>
              </a:rPr>
              <a:t>Affinity Provider Program</a:t>
            </a:r>
          </a:p>
        </p:txBody>
      </p:sp>
      <p:grpSp>
        <p:nvGrpSpPr>
          <p:cNvPr id="4" name="Group 3">
            <a:extLst>
              <a:ext uri="{FF2B5EF4-FFF2-40B4-BE49-F238E27FC236}">
                <a16:creationId xmlns:a16="http://schemas.microsoft.com/office/drawing/2014/main" id="{C73A7C48-C56A-4DF5-8074-AD133C4359B4}"/>
              </a:ext>
            </a:extLst>
          </p:cNvPr>
          <p:cNvGrpSpPr/>
          <p:nvPr/>
        </p:nvGrpSpPr>
        <p:grpSpPr>
          <a:xfrm>
            <a:off x="3613398" y="2130303"/>
            <a:ext cx="2486351" cy="1916308"/>
            <a:chOff x="6239758" y="2189257"/>
            <a:chExt cx="2486351" cy="1916308"/>
          </a:xfrm>
        </p:grpSpPr>
        <p:sp>
          <p:nvSpPr>
            <p:cNvPr id="37" name="Text Placeholder 2">
              <a:extLst>
                <a:ext uri="{FF2B5EF4-FFF2-40B4-BE49-F238E27FC236}">
                  <a16:creationId xmlns:a16="http://schemas.microsoft.com/office/drawing/2014/main" id="{F58E03BE-99AC-4200-B80D-FA150129C554}"/>
                </a:ext>
              </a:extLst>
            </p:cNvPr>
            <p:cNvSpPr txBox="1">
              <a:spLocks/>
            </p:cNvSpPr>
            <p:nvPr/>
          </p:nvSpPr>
          <p:spPr>
            <a:xfrm>
              <a:off x="6239758" y="3091231"/>
              <a:ext cx="2486351" cy="1014334"/>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pPr>
              <a:r>
                <a:rPr lang="en-US" sz="1800" dirty="0">
                  <a:solidFill>
                    <a:srgbClr val="333333"/>
                  </a:solidFill>
                  <a:latin typeface="+mj-lt"/>
                </a:rPr>
                <a:t>Printing and delivery services</a:t>
              </a:r>
            </a:p>
          </p:txBody>
        </p:sp>
        <p:pic>
          <p:nvPicPr>
            <p:cNvPr id="30" name="Picture 29" descr="http://local.fedex.com/images/logos/office.png">
              <a:extLst>
                <a:ext uri="{FF2B5EF4-FFF2-40B4-BE49-F238E27FC236}">
                  <a16:creationId xmlns:a16="http://schemas.microsoft.com/office/drawing/2014/main" id="{66C2DD82-1B77-499E-B252-7D1A1EEB264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70889" y="2189257"/>
              <a:ext cx="1540983" cy="806448"/>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49051EAD-5DCD-4A99-9FF3-CBA5BAB08C3D}"/>
              </a:ext>
            </a:extLst>
          </p:cNvPr>
          <p:cNvGrpSpPr/>
          <p:nvPr/>
        </p:nvGrpSpPr>
        <p:grpSpPr>
          <a:xfrm>
            <a:off x="6542014" y="2406074"/>
            <a:ext cx="2486351" cy="1632353"/>
            <a:chOff x="983025" y="4595561"/>
            <a:chExt cx="2486351" cy="1632353"/>
          </a:xfrm>
        </p:grpSpPr>
        <p:pic>
          <p:nvPicPr>
            <p:cNvPr id="29" name="Picture 28">
              <a:extLst>
                <a:ext uri="{FF2B5EF4-FFF2-40B4-BE49-F238E27FC236}">
                  <a16:creationId xmlns:a16="http://schemas.microsoft.com/office/drawing/2014/main" id="{935013E2-1AE9-4971-956E-7B8D5728F15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9605" y="4595561"/>
              <a:ext cx="2067118" cy="353950"/>
            </a:xfrm>
            <a:prstGeom prst="rect">
              <a:avLst/>
            </a:prstGeom>
          </p:spPr>
        </p:pic>
        <p:sp>
          <p:nvSpPr>
            <p:cNvPr id="33" name="Text Placeholder 2">
              <a:extLst>
                <a:ext uri="{FF2B5EF4-FFF2-40B4-BE49-F238E27FC236}">
                  <a16:creationId xmlns:a16="http://schemas.microsoft.com/office/drawing/2014/main" id="{7CD66270-B50F-428A-B986-C5C71839E0A2}"/>
                </a:ext>
              </a:extLst>
            </p:cNvPr>
            <p:cNvSpPr txBox="1">
              <a:spLocks/>
            </p:cNvSpPr>
            <p:nvPr/>
          </p:nvSpPr>
          <p:spPr>
            <a:xfrm>
              <a:off x="983025" y="5213580"/>
              <a:ext cx="2486351" cy="1014334"/>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pPr>
              <a:r>
                <a:rPr lang="en-US" sz="1800" dirty="0">
                  <a:solidFill>
                    <a:srgbClr val="333333"/>
                  </a:solidFill>
                  <a:latin typeface="+mj-lt"/>
                </a:rPr>
                <a:t>Valuation, forecasting, and transaction platform</a:t>
              </a:r>
            </a:p>
          </p:txBody>
        </p:sp>
      </p:grpSp>
      <p:grpSp>
        <p:nvGrpSpPr>
          <p:cNvPr id="7" name="Group 6">
            <a:extLst>
              <a:ext uri="{FF2B5EF4-FFF2-40B4-BE49-F238E27FC236}">
                <a16:creationId xmlns:a16="http://schemas.microsoft.com/office/drawing/2014/main" id="{E5BF5B3D-C5D1-4A92-9819-E51F059046CB}"/>
              </a:ext>
            </a:extLst>
          </p:cNvPr>
          <p:cNvGrpSpPr/>
          <p:nvPr/>
        </p:nvGrpSpPr>
        <p:grpSpPr>
          <a:xfrm>
            <a:off x="869346" y="4393736"/>
            <a:ext cx="2486351" cy="1807601"/>
            <a:chOff x="3610077" y="4420313"/>
            <a:chExt cx="2486351" cy="1807601"/>
          </a:xfrm>
        </p:grpSpPr>
        <p:pic>
          <p:nvPicPr>
            <p:cNvPr id="22" name="Picture 21">
              <a:extLst>
                <a:ext uri="{FF2B5EF4-FFF2-40B4-BE49-F238E27FC236}">
                  <a16:creationId xmlns:a16="http://schemas.microsoft.com/office/drawing/2014/main" id="{56676183-18AE-4EB5-A927-DECC9C56B6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2207" y="4420313"/>
              <a:ext cx="1391292" cy="647014"/>
            </a:xfrm>
            <a:prstGeom prst="rect">
              <a:avLst/>
            </a:prstGeom>
          </p:spPr>
        </p:pic>
        <p:sp>
          <p:nvSpPr>
            <p:cNvPr id="34" name="Text Placeholder 2">
              <a:extLst>
                <a:ext uri="{FF2B5EF4-FFF2-40B4-BE49-F238E27FC236}">
                  <a16:creationId xmlns:a16="http://schemas.microsoft.com/office/drawing/2014/main" id="{4E931BEC-632A-4FD1-8FA7-1760CBB5DE6D}"/>
                </a:ext>
              </a:extLst>
            </p:cNvPr>
            <p:cNvSpPr txBox="1">
              <a:spLocks/>
            </p:cNvSpPr>
            <p:nvPr/>
          </p:nvSpPr>
          <p:spPr>
            <a:xfrm>
              <a:off x="3610077" y="5213580"/>
              <a:ext cx="2486351" cy="1014334"/>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pPr>
              <a:r>
                <a:rPr lang="en-US" sz="1800" dirty="0">
                  <a:solidFill>
                    <a:srgbClr val="333333"/>
                  </a:solidFill>
                  <a:latin typeface="+mj-lt"/>
                </a:rPr>
                <a:t>Investment management software</a:t>
              </a:r>
            </a:p>
          </p:txBody>
        </p:sp>
      </p:grpSp>
      <p:grpSp>
        <p:nvGrpSpPr>
          <p:cNvPr id="9" name="Group 8">
            <a:extLst>
              <a:ext uri="{FF2B5EF4-FFF2-40B4-BE49-F238E27FC236}">
                <a16:creationId xmlns:a16="http://schemas.microsoft.com/office/drawing/2014/main" id="{6A40A67D-F3C6-4842-99D6-0E66E0CF1B10}"/>
              </a:ext>
            </a:extLst>
          </p:cNvPr>
          <p:cNvGrpSpPr/>
          <p:nvPr/>
        </p:nvGrpSpPr>
        <p:grpSpPr>
          <a:xfrm>
            <a:off x="6516462" y="4393211"/>
            <a:ext cx="2486351" cy="1795939"/>
            <a:chOff x="6240186" y="4431975"/>
            <a:chExt cx="2486351" cy="1795939"/>
          </a:xfrm>
        </p:grpSpPr>
        <p:pic>
          <p:nvPicPr>
            <p:cNvPr id="21" name="Picture 20" descr="Image result for moo logo png">
              <a:extLst>
                <a:ext uri="{FF2B5EF4-FFF2-40B4-BE49-F238E27FC236}">
                  <a16:creationId xmlns:a16="http://schemas.microsoft.com/office/drawing/2014/main" id="{01DDA87C-B234-4C00-9898-0929F5D9E4A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338616" y="4431975"/>
              <a:ext cx="1670709" cy="556903"/>
            </a:xfrm>
            <a:prstGeom prst="rect">
              <a:avLst/>
            </a:prstGeom>
            <a:noFill/>
            <a:extLst>
              <a:ext uri="{909E8E84-426E-40dd-AFC4-6F175D3DCCD1}">
                <a14:hiddenFill xmlns="" xmlns:a14="http://schemas.microsoft.com/office/drawing/2010/main">
                  <a:solidFill>
                    <a:srgbClr val="FFFFFF"/>
                  </a:solidFill>
                </a14:hiddenFill>
              </a:ext>
            </a:extLst>
          </p:spPr>
        </p:pic>
        <p:sp>
          <p:nvSpPr>
            <p:cNvPr id="35" name="Text Placeholder 2">
              <a:extLst>
                <a:ext uri="{FF2B5EF4-FFF2-40B4-BE49-F238E27FC236}">
                  <a16:creationId xmlns:a16="http://schemas.microsoft.com/office/drawing/2014/main" id="{3648ECCC-A5C7-4D2C-8CBE-4169FFE43D92}"/>
                </a:ext>
              </a:extLst>
            </p:cNvPr>
            <p:cNvSpPr txBox="1">
              <a:spLocks/>
            </p:cNvSpPr>
            <p:nvPr/>
          </p:nvSpPr>
          <p:spPr>
            <a:xfrm>
              <a:off x="6240186" y="5213580"/>
              <a:ext cx="2486351" cy="1014334"/>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pPr>
              <a:r>
                <a:rPr lang="en-US" sz="1800" dirty="0">
                  <a:solidFill>
                    <a:srgbClr val="333333"/>
                  </a:solidFill>
                  <a:latin typeface="+mj-lt"/>
                </a:rPr>
                <a:t>On-demand printing for business and marketing materials</a:t>
              </a:r>
            </a:p>
          </p:txBody>
        </p:sp>
      </p:grpSp>
      <p:grpSp>
        <p:nvGrpSpPr>
          <p:cNvPr id="10" name="Group 9">
            <a:extLst>
              <a:ext uri="{FF2B5EF4-FFF2-40B4-BE49-F238E27FC236}">
                <a16:creationId xmlns:a16="http://schemas.microsoft.com/office/drawing/2014/main" id="{BEBB2788-8BE7-4A95-B047-5B3135424D02}"/>
              </a:ext>
            </a:extLst>
          </p:cNvPr>
          <p:cNvGrpSpPr/>
          <p:nvPr/>
        </p:nvGrpSpPr>
        <p:grpSpPr>
          <a:xfrm>
            <a:off x="9056502" y="4457265"/>
            <a:ext cx="2486351" cy="1708413"/>
            <a:chOff x="8867877" y="4519501"/>
            <a:chExt cx="2486351" cy="1708413"/>
          </a:xfrm>
        </p:grpSpPr>
        <p:pic>
          <p:nvPicPr>
            <p:cNvPr id="23" name="Picture 22">
              <a:extLst>
                <a:ext uri="{FF2B5EF4-FFF2-40B4-BE49-F238E27FC236}">
                  <a16:creationId xmlns:a16="http://schemas.microsoft.com/office/drawing/2014/main" id="{14438945-2AE1-4C16-B047-444EAB5F81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56502" y="4519501"/>
              <a:ext cx="1698883" cy="489278"/>
            </a:xfrm>
            <a:prstGeom prst="rect">
              <a:avLst/>
            </a:prstGeom>
          </p:spPr>
        </p:pic>
        <p:sp>
          <p:nvSpPr>
            <p:cNvPr id="43" name="Text Placeholder 2">
              <a:extLst>
                <a:ext uri="{FF2B5EF4-FFF2-40B4-BE49-F238E27FC236}">
                  <a16:creationId xmlns:a16="http://schemas.microsoft.com/office/drawing/2014/main" id="{3FA50431-9B07-4B7E-85EA-0DB9D3BD2B83}"/>
                </a:ext>
              </a:extLst>
            </p:cNvPr>
            <p:cNvSpPr txBox="1">
              <a:spLocks/>
            </p:cNvSpPr>
            <p:nvPr/>
          </p:nvSpPr>
          <p:spPr>
            <a:xfrm>
              <a:off x="8867877" y="5213580"/>
              <a:ext cx="2486351" cy="1014334"/>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pPr>
              <a:r>
                <a:rPr lang="en-US" sz="1800" dirty="0">
                  <a:solidFill>
                    <a:srgbClr val="333333"/>
                  </a:solidFill>
                  <a:latin typeface="+mj-lt"/>
                </a:rPr>
                <a:t>Engineering, environmental, and energy services</a:t>
              </a:r>
            </a:p>
          </p:txBody>
        </p:sp>
      </p:grpSp>
      <p:grpSp>
        <p:nvGrpSpPr>
          <p:cNvPr id="13" name="Group 12">
            <a:extLst>
              <a:ext uri="{FF2B5EF4-FFF2-40B4-BE49-F238E27FC236}">
                <a16:creationId xmlns:a16="http://schemas.microsoft.com/office/drawing/2014/main" id="{3BB72B08-E8A0-43EB-A8BE-2EB05E077912}"/>
              </a:ext>
            </a:extLst>
          </p:cNvPr>
          <p:cNvGrpSpPr/>
          <p:nvPr/>
        </p:nvGrpSpPr>
        <p:grpSpPr>
          <a:xfrm>
            <a:off x="9043763" y="2397246"/>
            <a:ext cx="2486351" cy="1633028"/>
            <a:chOff x="971797" y="4594886"/>
            <a:chExt cx="2486351" cy="1633028"/>
          </a:xfrm>
        </p:grpSpPr>
        <p:pic>
          <p:nvPicPr>
            <p:cNvPr id="12" name="Picture 11">
              <a:extLst>
                <a:ext uri="{FF2B5EF4-FFF2-40B4-BE49-F238E27FC236}">
                  <a16:creationId xmlns:a16="http://schemas.microsoft.com/office/drawing/2014/main" id="{BDD54534-B67A-4DAD-AE0D-DDC5288570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1784" y="4594886"/>
              <a:ext cx="1767844" cy="472441"/>
            </a:xfrm>
            <a:prstGeom prst="rect">
              <a:avLst/>
            </a:prstGeom>
          </p:spPr>
        </p:pic>
        <p:sp>
          <p:nvSpPr>
            <p:cNvPr id="28" name="Text Placeholder 2">
              <a:extLst>
                <a:ext uri="{FF2B5EF4-FFF2-40B4-BE49-F238E27FC236}">
                  <a16:creationId xmlns:a16="http://schemas.microsoft.com/office/drawing/2014/main" id="{9F4998D8-4DAD-44FD-AAB4-7A5DAF381893}"/>
                </a:ext>
              </a:extLst>
            </p:cNvPr>
            <p:cNvSpPr txBox="1">
              <a:spLocks/>
            </p:cNvSpPr>
            <p:nvPr/>
          </p:nvSpPr>
          <p:spPr>
            <a:xfrm>
              <a:off x="971797" y="5213580"/>
              <a:ext cx="2486351" cy="1014334"/>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pPr>
              <a:r>
                <a:rPr lang="en-US" sz="1800" dirty="0">
                  <a:solidFill>
                    <a:srgbClr val="333333"/>
                  </a:solidFill>
                  <a:latin typeface="+mj-lt"/>
                </a:rPr>
                <a:t>Demographic and site selection platform </a:t>
              </a:r>
            </a:p>
          </p:txBody>
        </p:sp>
      </p:grpSp>
      <p:grpSp>
        <p:nvGrpSpPr>
          <p:cNvPr id="3" name="Group 2">
            <a:extLst>
              <a:ext uri="{FF2B5EF4-FFF2-40B4-BE49-F238E27FC236}">
                <a16:creationId xmlns:a16="http://schemas.microsoft.com/office/drawing/2014/main" id="{CC44A7E3-8004-424A-B8DF-A5206A4831DB}"/>
              </a:ext>
            </a:extLst>
          </p:cNvPr>
          <p:cNvGrpSpPr/>
          <p:nvPr/>
        </p:nvGrpSpPr>
        <p:grpSpPr>
          <a:xfrm>
            <a:off x="3648778" y="4263129"/>
            <a:ext cx="2486351" cy="1902549"/>
            <a:chOff x="6199152" y="4263129"/>
            <a:chExt cx="2486351" cy="1902549"/>
          </a:xfrm>
        </p:grpSpPr>
        <p:sp>
          <p:nvSpPr>
            <p:cNvPr id="42" name="Text Placeholder 2">
              <a:extLst>
                <a:ext uri="{FF2B5EF4-FFF2-40B4-BE49-F238E27FC236}">
                  <a16:creationId xmlns:a16="http://schemas.microsoft.com/office/drawing/2014/main" id="{F74ABF70-CBA2-472C-9741-3B91CB740D4A}"/>
                </a:ext>
              </a:extLst>
            </p:cNvPr>
            <p:cNvSpPr txBox="1">
              <a:spLocks/>
            </p:cNvSpPr>
            <p:nvPr/>
          </p:nvSpPr>
          <p:spPr>
            <a:xfrm>
              <a:off x="6199152" y="5151344"/>
              <a:ext cx="2486351" cy="1014334"/>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pPr>
              <a:r>
                <a:rPr lang="en-US" sz="1800" dirty="0">
                  <a:solidFill>
                    <a:srgbClr val="333333"/>
                  </a:solidFill>
                  <a:latin typeface="+mj-lt"/>
                </a:rPr>
                <a:t>Free CRE listing distribution platform in the world</a:t>
              </a:r>
            </a:p>
          </p:txBody>
        </p:sp>
        <p:pic>
          <p:nvPicPr>
            <p:cNvPr id="26" name="Picture 25">
              <a:extLst>
                <a:ext uri="{FF2B5EF4-FFF2-40B4-BE49-F238E27FC236}">
                  <a16:creationId xmlns:a16="http://schemas.microsoft.com/office/drawing/2014/main" id="{7ADAE8C1-3D13-470F-B176-6C95D329BC71}"/>
                </a:ext>
              </a:extLst>
            </p:cNvPr>
            <p:cNvPicPr/>
            <p:nvPr/>
          </p:nvPicPr>
          <p:blipFill>
            <a:blip r:embed="rId9">
              <a:extLst>
                <a:ext uri="{28A0092B-C50C-407E-A947-70E740481C1C}">
                  <a14:useLocalDpi xmlns:a14="http://schemas.microsoft.com/office/drawing/2010/main" val="0"/>
                </a:ext>
              </a:extLst>
            </a:blip>
            <a:stretch>
              <a:fillRect/>
            </a:stretch>
          </p:blipFill>
          <p:spPr>
            <a:xfrm>
              <a:off x="6295733" y="4263129"/>
              <a:ext cx="1839576" cy="741962"/>
            </a:xfrm>
            <a:prstGeom prst="rect">
              <a:avLst/>
            </a:prstGeom>
          </p:spPr>
        </p:pic>
      </p:grpSp>
      <p:grpSp>
        <p:nvGrpSpPr>
          <p:cNvPr id="32" name="Group 31">
            <a:extLst>
              <a:ext uri="{FF2B5EF4-FFF2-40B4-BE49-F238E27FC236}">
                <a16:creationId xmlns:a16="http://schemas.microsoft.com/office/drawing/2014/main" id="{61F08624-88CD-483E-AF50-7F2E865A0A01}"/>
              </a:ext>
            </a:extLst>
          </p:cNvPr>
          <p:cNvGrpSpPr/>
          <p:nvPr/>
        </p:nvGrpSpPr>
        <p:grpSpPr>
          <a:xfrm>
            <a:off x="881637" y="2491902"/>
            <a:ext cx="2716363" cy="1550859"/>
            <a:chOff x="3609649" y="2393933"/>
            <a:chExt cx="2716363" cy="1550859"/>
          </a:xfrm>
        </p:grpSpPr>
        <p:sp>
          <p:nvSpPr>
            <p:cNvPr id="36" name="Text Placeholder 2">
              <a:extLst>
                <a:ext uri="{FF2B5EF4-FFF2-40B4-BE49-F238E27FC236}">
                  <a16:creationId xmlns:a16="http://schemas.microsoft.com/office/drawing/2014/main" id="{D755A0ED-FB21-45D9-B9C7-5C7518E6874F}"/>
                </a:ext>
              </a:extLst>
            </p:cNvPr>
            <p:cNvSpPr txBox="1">
              <a:spLocks/>
            </p:cNvSpPr>
            <p:nvPr/>
          </p:nvSpPr>
          <p:spPr>
            <a:xfrm>
              <a:off x="3609649" y="2930458"/>
              <a:ext cx="2716363" cy="1014334"/>
            </a:xfrm>
            <a:prstGeom prst="rect">
              <a:avLst/>
            </a:prstGeom>
          </p:spPr>
          <p:txBody>
            <a:bodyPr vert="horz" lIns="91440" tIns="45720" rIns="91440" bIns="45720" rtlCol="0" anchor="t">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pPr>
              <a:r>
                <a:rPr lang="en-US" sz="1800" dirty="0">
                  <a:solidFill>
                    <a:srgbClr val="333333"/>
                  </a:solidFill>
                  <a:latin typeface="+mj-lt"/>
                </a:rPr>
                <a:t>Mapping, aerials, flyers, and customer analysis for retail real estate</a:t>
              </a:r>
            </a:p>
          </p:txBody>
        </p:sp>
        <p:pic>
          <p:nvPicPr>
            <p:cNvPr id="38" name="Picture 37">
              <a:extLst>
                <a:ext uri="{FF2B5EF4-FFF2-40B4-BE49-F238E27FC236}">
                  <a16:creationId xmlns:a16="http://schemas.microsoft.com/office/drawing/2014/main" id="{EFDD0A07-6FBB-4948-91F4-4FFBC56E460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86547" y="2393933"/>
              <a:ext cx="2047456" cy="409780"/>
            </a:xfrm>
            <a:prstGeom prst="rect">
              <a:avLst/>
            </a:prstGeom>
          </p:spPr>
        </p:pic>
      </p:grpSp>
    </p:spTree>
    <p:extLst>
      <p:ext uri="{BB962C8B-B14F-4D97-AF65-F5344CB8AC3E}">
        <p14:creationId xmlns:p14="http://schemas.microsoft.com/office/powerpoint/2010/main" val="2771348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4D8DDA-F2D8-4679-9F2D-43BB2C8D74C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C6E391BF-E447-4F67-9B05-A63CC3D364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1172" y="5903348"/>
            <a:ext cx="765817" cy="661442"/>
          </a:xfrm>
          <a:prstGeom prst="rect">
            <a:avLst/>
          </a:prstGeom>
        </p:spPr>
      </p:pic>
    </p:spTree>
    <p:extLst>
      <p:ext uri="{BB962C8B-B14F-4D97-AF65-F5344CB8AC3E}">
        <p14:creationId xmlns:p14="http://schemas.microsoft.com/office/powerpoint/2010/main" val="31013758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558F-14FB-4DD2-8EFA-C91E5D9712E9}"/>
              </a:ext>
            </a:extLst>
          </p:cNvPr>
          <p:cNvSpPr>
            <a:spLocks noGrp="1"/>
          </p:cNvSpPr>
          <p:nvPr>
            <p:ph type="title"/>
          </p:nvPr>
        </p:nvSpPr>
        <p:spPr>
          <a:xfrm>
            <a:off x="716941" y="310145"/>
            <a:ext cx="10515600" cy="1325563"/>
          </a:xfrm>
        </p:spPr>
        <p:txBody>
          <a:bodyPr/>
          <a:lstStyle/>
          <a:p>
            <a:r>
              <a:rPr lang="en-US" dirty="0">
                <a:solidFill>
                  <a:schemeClr val="bg1"/>
                </a:solidFill>
              </a:rPr>
              <a:t>Affinity Provider Program</a:t>
            </a:r>
          </a:p>
        </p:txBody>
      </p:sp>
      <p:grpSp>
        <p:nvGrpSpPr>
          <p:cNvPr id="3" name="Group 2">
            <a:extLst>
              <a:ext uri="{FF2B5EF4-FFF2-40B4-BE49-F238E27FC236}">
                <a16:creationId xmlns:a16="http://schemas.microsoft.com/office/drawing/2014/main" id="{BE9393FE-FC38-49B3-8C02-AADDB729BD81}"/>
              </a:ext>
            </a:extLst>
          </p:cNvPr>
          <p:cNvGrpSpPr/>
          <p:nvPr/>
        </p:nvGrpSpPr>
        <p:grpSpPr>
          <a:xfrm>
            <a:off x="980749" y="2271655"/>
            <a:ext cx="2486351" cy="1772531"/>
            <a:chOff x="980749" y="2331943"/>
            <a:chExt cx="2486351" cy="1772531"/>
          </a:xfrm>
        </p:grpSpPr>
        <p:sp>
          <p:nvSpPr>
            <p:cNvPr id="50" name="Text Placeholder 2">
              <a:extLst>
                <a:ext uri="{FF2B5EF4-FFF2-40B4-BE49-F238E27FC236}">
                  <a16:creationId xmlns:a16="http://schemas.microsoft.com/office/drawing/2014/main" id="{27A07E2E-A691-4F92-8520-277380C12CDC}"/>
                </a:ext>
              </a:extLst>
            </p:cNvPr>
            <p:cNvSpPr txBox="1">
              <a:spLocks/>
            </p:cNvSpPr>
            <p:nvPr/>
          </p:nvSpPr>
          <p:spPr>
            <a:xfrm>
              <a:off x="980749" y="3090140"/>
              <a:ext cx="2486351" cy="1014334"/>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pPr>
              <a:r>
                <a:rPr lang="en-US" sz="1800" dirty="0">
                  <a:solidFill>
                    <a:srgbClr val="333333"/>
                  </a:solidFill>
                  <a:latin typeface="+mj-lt"/>
                </a:rPr>
                <a:t>Platform connecting commercial real estate professionals</a:t>
              </a:r>
            </a:p>
          </p:txBody>
        </p:sp>
        <p:pic>
          <p:nvPicPr>
            <p:cNvPr id="54" name="Picture 53">
              <a:extLst>
                <a:ext uri="{FF2B5EF4-FFF2-40B4-BE49-F238E27FC236}">
                  <a16:creationId xmlns:a16="http://schemas.microsoft.com/office/drawing/2014/main" id="{B854A0A9-750A-441C-8B42-B75102CEE9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329" y="2331943"/>
              <a:ext cx="2067118" cy="499239"/>
            </a:xfrm>
            <a:prstGeom prst="rect">
              <a:avLst/>
            </a:prstGeom>
          </p:spPr>
        </p:pic>
      </p:grpSp>
      <p:grpSp>
        <p:nvGrpSpPr>
          <p:cNvPr id="4" name="Group 3">
            <a:extLst>
              <a:ext uri="{FF2B5EF4-FFF2-40B4-BE49-F238E27FC236}">
                <a16:creationId xmlns:a16="http://schemas.microsoft.com/office/drawing/2014/main" id="{452B9A05-5408-42D6-897A-BC8169DFDD58}"/>
              </a:ext>
            </a:extLst>
          </p:cNvPr>
          <p:cNvGrpSpPr/>
          <p:nvPr/>
        </p:nvGrpSpPr>
        <p:grpSpPr>
          <a:xfrm>
            <a:off x="3610077" y="2410673"/>
            <a:ext cx="2486351" cy="1633513"/>
            <a:chOff x="3610077" y="2470961"/>
            <a:chExt cx="2486351" cy="1633513"/>
          </a:xfrm>
        </p:grpSpPr>
        <p:sp>
          <p:nvSpPr>
            <p:cNvPr id="51" name="Text Placeholder 2">
              <a:extLst>
                <a:ext uri="{FF2B5EF4-FFF2-40B4-BE49-F238E27FC236}">
                  <a16:creationId xmlns:a16="http://schemas.microsoft.com/office/drawing/2014/main" id="{6C0A188E-AA9E-4677-9990-3E73FA025DC7}"/>
                </a:ext>
              </a:extLst>
            </p:cNvPr>
            <p:cNvSpPr txBox="1">
              <a:spLocks/>
            </p:cNvSpPr>
            <p:nvPr/>
          </p:nvSpPr>
          <p:spPr>
            <a:xfrm>
              <a:off x="3610077" y="3090140"/>
              <a:ext cx="2486351" cy="1014334"/>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pPr>
              <a:r>
                <a:rPr lang="en-US" sz="1800" dirty="0">
                  <a:solidFill>
                    <a:srgbClr val="333333"/>
                  </a:solidFill>
                  <a:latin typeface="+mj-lt"/>
                </a:rPr>
                <a:t>Real estate marketing platform</a:t>
              </a:r>
            </a:p>
          </p:txBody>
        </p:sp>
        <p:pic>
          <p:nvPicPr>
            <p:cNvPr id="55" name="Picture 54">
              <a:extLst>
                <a:ext uri="{FF2B5EF4-FFF2-40B4-BE49-F238E27FC236}">
                  <a16:creationId xmlns:a16="http://schemas.microsoft.com/office/drawing/2014/main" id="{58F42518-8F0A-4F59-AFB8-1284AED4F2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0077" y="2470961"/>
              <a:ext cx="2025072" cy="328809"/>
            </a:xfrm>
            <a:prstGeom prst="rect">
              <a:avLst/>
            </a:prstGeom>
          </p:spPr>
        </p:pic>
      </p:grpSp>
      <p:grpSp>
        <p:nvGrpSpPr>
          <p:cNvPr id="5" name="Group 4">
            <a:extLst>
              <a:ext uri="{FF2B5EF4-FFF2-40B4-BE49-F238E27FC236}">
                <a16:creationId xmlns:a16="http://schemas.microsoft.com/office/drawing/2014/main" id="{E8D5BACB-7E17-42CF-B8D6-CD66F5D80A27}"/>
              </a:ext>
            </a:extLst>
          </p:cNvPr>
          <p:cNvGrpSpPr/>
          <p:nvPr/>
        </p:nvGrpSpPr>
        <p:grpSpPr>
          <a:xfrm>
            <a:off x="6240186" y="2005130"/>
            <a:ext cx="2486351" cy="2039056"/>
            <a:chOff x="6240186" y="2065418"/>
            <a:chExt cx="2486351" cy="2039056"/>
          </a:xfrm>
        </p:grpSpPr>
        <p:sp>
          <p:nvSpPr>
            <p:cNvPr id="52" name="Text Placeholder 2">
              <a:extLst>
                <a:ext uri="{FF2B5EF4-FFF2-40B4-BE49-F238E27FC236}">
                  <a16:creationId xmlns:a16="http://schemas.microsoft.com/office/drawing/2014/main" id="{A9C9C0AC-05DA-4DAC-8403-9C9303F7F648}"/>
                </a:ext>
              </a:extLst>
            </p:cNvPr>
            <p:cNvSpPr txBox="1">
              <a:spLocks/>
            </p:cNvSpPr>
            <p:nvPr/>
          </p:nvSpPr>
          <p:spPr>
            <a:xfrm>
              <a:off x="6240186" y="3090140"/>
              <a:ext cx="2486351" cy="1014334"/>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pPr>
              <a:r>
                <a:rPr lang="en-US" sz="1800" dirty="0">
                  <a:solidFill>
                    <a:srgbClr val="333333"/>
                  </a:solidFill>
                  <a:latin typeface="+mj-lt"/>
                </a:rPr>
                <a:t>Property listings, analysis, and CRM solutions</a:t>
              </a:r>
            </a:p>
          </p:txBody>
        </p:sp>
        <p:pic>
          <p:nvPicPr>
            <p:cNvPr id="56" name="Picture 55">
              <a:extLst>
                <a:ext uri="{FF2B5EF4-FFF2-40B4-BE49-F238E27FC236}">
                  <a16:creationId xmlns:a16="http://schemas.microsoft.com/office/drawing/2014/main" id="{31F0FC8D-6473-4022-BA0B-AC02CAE971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8616" y="2065418"/>
              <a:ext cx="1763263" cy="839298"/>
            </a:xfrm>
            <a:prstGeom prst="rect">
              <a:avLst/>
            </a:prstGeom>
          </p:spPr>
        </p:pic>
      </p:grpSp>
      <p:grpSp>
        <p:nvGrpSpPr>
          <p:cNvPr id="6" name="Group 5">
            <a:extLst>
              <a:ext uri="{FF2B5EF4-FFF2-40B4-BE49-F238E27FC236}">
                <a16:creationId xmlns:a16="http://schemas.microsoft.com/office/drawing/2014/main" id="{393ABB1D-506E-4351-9D45-47B972D8D7FE}"/>
              </a:ext>
            </a:extLst>
          </p:cNvPr>
          <p:cNvGrpSpPr/>
          <p:nvPr/>
        </p:nvGrpSpPr>
        <p:grpSpPr>
          <a:xfrm>
            <a:off x="8867877" y="2410673"/>
            <a:ext cx="2486351" cy="1633513"/>
            <a:chOff x="8867877" y="2470961"/>
            <a:chExt cx="2486351" cy="1633513"/>
          </a:xfrm>
        </p:grpSpPr>
        <p:sp>
          <p:nvSpPr>
            <p:cNvPr id="53" name="Text Placeholder 2">
              <a:extLst>
                <a:ext uri="{FF2B5EF4-FFF2-40B4-BE49-F238E27FC236}">
                  <a16:creationId xmlns:a16="http://schemas.microsoft.com/office/drawing/2014/main" id="{CF3E39C2-E7F7-4AA7-B3CD-F8A080147CB2}"/>
                </a:ext>
              </a:extLst>
            </p:cNvPr>
            <p:cNvSpPr txBox="1">
              <a:spLocks/>
            </p:cNvSpPr>
            <p:nvPr/>
          </p:nvSpPr>
          <p:spPr>
            <a:xfrm>
              <a:off x="8867877" y="3090140"/>
              <a:ext cx="2486351" cy="1014334"/>
            </a:xfrm>
            <a:prstGeom prst="rect">
              <a:avLst/>
            </a:prstGeom>
          </p:spPr>
          <p:txBody>
            <a:bodyPr vert="horz" lIns="91440" tIns="45720" rIns="91440" bIns="45720" rtlCol="0" anchor="t">
              <a:normAutofit fontScale="925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pPr>
              <a:r>
                <a:rPr lang="en-US" sz="1800" dirty="0">
                  <a:solidFill>
                    <a:srgbClr val="333333"/>
                  </a:solidFill>
                  <a:latin typeface="+mj-lt"/>
                </a:rPr>
                <a:t>Integrated SEO, email, and social media marketing platform</a:t>
              </a:r>
            </a:p>
          </p:txBody>
        </p:sp>
        <p:pic>
          <p:nvPicPr>
            <p:cNvPr id="57" name="Picture 56">
              <a:extLst>
                <a:ext uri="{FF2B5EF4-FFF2-40B4-BE49-F238E27FC236}">
                  <a16:creationId xmlns:a16="http://schemas.microsoft.com/office/drawing/2014/main" id="{7B11995F-8661-4C10-A604-74F860F0D9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58891" y="2470961"/>
              <a:ext cx="2044700" cy="337325"/>
            </a:xfrm>
            <a:prstGeom prst="rect">
              <a:avLst/>
            </a:prstGeom>
          </p:spPr>
        </p:pic>
      </p:grpSp>
      <p:grpSp>
        <p:nvGrpSpPr>
          <p:cNvPr id="7" name="Group 6">
            <a:extLst>
              <a:ext uri="{FF2B5EF4-FFF2-40B4-BE49-F238E27FC236}">
                <a16:creationId xmlns:a16="http://schemas.microsoft.com/office/drawing/2014/main" id="{142CFB49-EB1E-4C90-949A-36459188A2F7}"/>
              </a:ext>
            </a:extLst>
          </p:cNvPr>
          <p:cNvGrpSpPr/>
          <p:nvPr/>
        </p:nvGrpSpPr>
        <p:grpSpPr>
          <a:xfrm>
            <a:off x="838200" y="4471072"/>
            <a:ext cx="2628900" cy="1696554"/>
            <a:chOff x="838200" y="4531360"/>
            <a:chExt cx="2628900" cy="1696554"/>
          </a:xfrm>
        </p:grpSpPr>
        <p:pic>
          <p:nvPicPr>
            <p:cNvPr id="20" name="Picture 19">
              <a:extLst>
                <a:ext uri="{FF2B5EF4-FFF2-40B4-BE49-F238E27FC236}">
                  <a16:creationId xmlns:a16="http://schemas.microsoft.com/office/drawing/2014/main" id="{1DB746F1-D113-44A4-A8E8-DFDCAAE056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200" y="4531360"/>
              <a:ext cx="2404166" cy="482066"/>
            </a:xfrm>
            <a:prstGeom prst="rect">
              <a:avLst/>
            </a:prstGeom>
          </p:spPr>
        </p:pic>
        <p:sp>
          <p:nvSpPr>
            <p:cNvPr id="58" name="Text Placeholder 2">
              <a:extLst>
                <a:ext uri="{FF2B5EF4-FFF2-40B4-BE49-F238E27FC236}">
                  <a16:creationId xmlns:a16="http://schemas.microsoft.com/office/drawing/2014/main" id="{AB61CC93-F0BB-4C1E-8626-D8135C98B97E}"/>
                </a:ext>
              </a:extLst>
            </p:cNvPr>
            <p:cNvSpPr txBox="1">
              <a:spLocks/>
            </p:cNvSpPr>
            <p:nvPr/>
          </p:nvSpPr>
          <p:spPr>
            <a:xfrm>
              <a:off x="980749" y="5213580"/>
              <a:ext cx="2486351" cy="1014334"/>
            </a:xfrm>
            <a:prstGeom prst="rect">
              <a:avLst/>
            </a:prstGeom>
          </p:spPr>
          <p:txBody>
            <a:bodyPr vert="horz" lIns="91440" tIns="45720" rIns="91440" bIns="45720" rtlCol="0" anchor="t">
              <a:normAutofit fontScale="925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pPr>
              <a:r>
                <a:rPr lang="en-US" sz="1800" dirty="0">
                  <a:solidFill>
                    <a:srgbClr val="333333"/>
                  </a:solidFill>
                  <a:latin typeface="+mj-lt"/>
                </a:rPr>
                <a:t>Marketing platform for building owners, asset managers, and brokers</a:t>
              </a:r>
            </a:p>
          </p:txBody>
        </p:sp>
      </p:grpSp>
      <p:grpSp>
        <p:nvGrpSpPr>
          <p:cNvPr id="8" name="Group 7">
            <a:extLst>
              <a:ext uri="{FF2B5EF4-FFF2-40B4-BE49-F238E27FC236}">
                <a16:creationId xmlns:a16="http://schemas.microsoft.com/office/drawing/2014/main" id="{03ACC110-5B46-4DD6-BE3D-44880B1C84EE}"/>
              </a:ext>
            </a:extLst>
          </p:cNvPr>
          <p:cNvGrpSpPr/>
          <p:nvPr/>
        </p:nvGrpSpPr>
        <p:grpSpPr>
          <a:xfrm>
            <a:off x="3610077" y="4113498"/>
            <a:ext cx="2486351" cy="2054128"/>
            <a:chOff x="3610077" y="4173786"/>
            <a:chExt cx="2486351" cy="2054128"/>
          </a:xfrm>
        </p:grpSpPr>
        <p:pic>
          <p:nvPicPr>
            <p:cNvPr id="30" name="Picture 2" descr="Image result for snazzy traveler logo">
              <a:extLst>
                <a:ext uri="{FF2B5EF4-FFF2-40B4-BE49-F238E27FC236}">
                  <a16:creationId xmlns:a16="http://schemas.microsoft.com/office/drawing/2014/main" id="{1A9D8306-21A9-4E8B-82A4-09ABA6961DE4}"/>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3670609" y="4173786"/>
              <a:ext cx="1913680" cy="1014333"/>
            </a:xfrm>
            <a:prstGeom prst="rect">
              <a:avLst/>
            </a:prstGeom>
            <a:noFill/>
            <a:extLst>
              <a:ext uri="{909E8E84-426E-40dd-AFC4-6F175D3DCCD1}">
                <a14:hiddenFill xmlns="" xmlns:a14="http://schemas.microsoft.com/office/drawing/2010/main">
                  <a:solidFill>
                    <a:srgbClr val="FFFFFF"/>
                  </a:solidFill>
                </a14:hiddenFill>
              </a:ext>
            </a:extLst>
          </p:spPr>
        </p:pic>
        <p:sp>
          <p:nvSpPr>
            <p:cNvPr id="59" name="Text Placeholder 2">
              <a:extLst>
                <a:ext uri="{FF2B5EF4-FFF2-40B4-BE49-F238E27FC236}">
                  <a16:creationId xmlns:a16="http://schemas.microsoft.com/office/drawing/2014/main" id="{3DC1B6B0-177E-49BB-B995-902A0E221300}"/>
                </a:ext>
              </a:extLst>
            </p:cNvPr>
            <p:cNvSpPr txBox="1">
              <a:spLocks/>
            </p:cNvSpPr>
            <p:nvPr/>
          </p:nvSpPr>
          <p:spPr>
            <a:xfrm>
              <a:off x="3610077" y="5213580"/>
              <a:ext cx="2486351" cy="1014334"/>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pPr>
              <a:r>
                <a:rPr lang="en-US" sz="1800" dirty="0">
                  <a:solidFill>
                    <a:srgbClr val="333333"/>
                  </a:solidFill>
                  <a:latin typeface="+mj-lt"/>
                </a:rPr>
                <a:t>Travel discounts on hotels, rental cars, cruises, and more</a:t>
              </a:r>
            </a:p>
          </p:txBody>
        </p:sp>
      </p:grpSp>
      <p:grpSp>
        <p:nvGrpSpPr>
          <p:cNvPr id="9" name="Group 8">
            <a:extLst>
              <a:ext uri="{FF2B5EF4-FFF2-40B4-BE49-F238E27FC236}">
                <a16:creationId xmlns:a16="http://schemas.microsoft.com/office/drawing/2014/main" id="{23D99203-5F02-47C4-9468-68A96753AB2A}"/>
              </a:ext>
            </a:extLst>
          </p:cNvPr>
          <p:cNvGrpSpPr/>
          <p:nvPr/>
        </p:nvGrpSpPr>
        <p:grpSpPr>
          <a:xfrm>
            <a:off x="6240186" y="4208597"/>
            <a:ext cx="2486351" cy="1959029"/>
            <a:chOff x="6240186" y="4268885"/>
            <a:chExt cx="2486351" cy="1959029"/>
          </a:xfrm>
        </p:grpSpPr>
        <p:pic>
          <p:nvPicPr>
            <p:cNvPr id="32" name="Picture 31">
              <a:extLst>
                <a:ext uri="{FF2B5EF4-FFF2-40B4-BE49-F238E27FC236}">
                  <a16:creationId xmlns:a16="http://schemas.microsoft.com/office/drawing/2014/main" id="{CE89F662-2345-4062-AFAA-15B0F1B114C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38616" y="4268885"/>
              <a:ext cx="2174556" cy="744541"/>
            </a:xfrm>
            <a:prstGeom prst="rect">
              <a:avLst/>
            </a:prstGeom>
          </p:spPr>
        </p:pic>
        <p:sp>
          <p:nvSpPr>
            <p:cNvPr id="60" name="Text Placeholder 2">
              <a:extLst>
                <a:ext uri="{FF2B5EF4-FFF2-40B4-BE49-F238E27FC236}">
                  <a16:creationId xmlns:a16="http://schemas.microsoft.com/office/drawing/2014/main" id="{997C6973-D278-451E-A16F-37314CA2FF0B}"/>
                </a:ext>
              </a:extLst>
            </p:cNvPr>
            <p:cNvSpPr txBox="1">
              <a:spLocks/>
            </p:cNvSpPr>
            <p:nvPr/>
          </p:nvSpPr>
          <p:spPr>
            <a:xfrm>
              <a:off x="6240186" y="5213580"/>
              <a:ext cx="2486351" cy="1014334"/>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pPr>
              <a:r>
                <a:rPr lang="en-US" sz="1800" dirty="0">
                  <a:solidFill>
                    <a:srgbClr val="333333"/>
                  </a:solidFill>
                  <a:latin typeface="+mj-lt"/>
                </a:rPr>
                <a:t>Apps for business tools, calculators, and analysis reports</a:t>
              </a:r>
            </a:p>
          </p:txBody>
        </p:sp>
      </p:grpSp>
      <p:grpSp>
        <p:nvGrpSpPr>
          <p:cNvPr id="10" name="Group 9">
            <a:extLst>
              <a:ext uri="{FF2B5EF4-FFF2-40B4-BE49-F238E27FC236}">
                <a16:creationId xmlns:a16="http://schemas.microsoft.com/office/drawing/2014/main" id="{58C87DA7-D7F9-4145-9B9A-0F4BF149E5ED}"/>
              </a:ext>
            </a:extLst>
          </p:cNvPr>
          <p:cNvGrpSpPr/>
          <p:nvPr/>
        </p:nvGrpSpPr>
        <p:grpSpPr>
          <a:xfrm>
            <a:off x="8867877" y="4481740"/>
            <a:ext cx="2521974" cy="1685886"/>
            <a:chOff x="8867877" y="4542028"/>
            <a:chExt cx="2521974" cy="1685886"/>
          </a:xfrm>
        </p:grpSpPr>
        <p:pic>
          <p:nvPicPr>
            <p:cNvPr id="31" name="Picture 30">
              <a:extLst>
                <a:ext uri="{FF2B5EF4-FFF2-40B4-BE49-F238E27FC236}">
                  <a16:creationId xmlns:a16="http://schemas.microsoft.com/office/drawing/2014/main" id="{0FDCF7B7-E59C-4754-8C9E-0BC19C0B142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67877" y="4542028"/>
              <a:ext cx="2521974" cy="305789"/>
            </a:xfrm>
            <a:prstGeom prst="rect">
              <a:avLst/>
            </a:prstGeom>
          </p:spPr>
        </p:pic>
        <p:sp>
          <p:nvSpPr>
            <p:cNvPr id="61" name="Text Placeholder 2">
              <a:extLst>
                <a:ext uri="{FF2B5EF4-FFF2-40B4-BE49-F238E27FC236}">
                  <a16:creationId xmlns:a16="http://schemas.microsoft.com/office/drawing/2014/main" id="{8CE75F39-E9F1-47C7-8786-8F85B584EE45}"/>
                </a:ext>
              </a:extLst>
            </p:cNvPr>
            <p:cNvSpPr txBox="1">
              <a:spLocks/>
            </p:cNvSpPr>
            <p:nvPr/>
          </p:nvSpPr>
          <p:spPr>
            <a:xfrm>
              <a:off x="8867877" y="5213580"/>
              <a:ext cx="2486351" cy="1014334"/>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pPr>
              <a:r>
                <a:rPr lang="en-US" sz="1800" dirty="0">
                  <a:solidFill>
                    <a:srgbClr val="333333"/>
                  </a:solidFill>
                  <a:latin typeface="+mj-lt"/>
                </a:rPr>
                <a:t>CRE coaching and consulting</a:t>
              </a:r>
            </a:p>
          </p:txBody>
        </p:sp>
      </p:grpSp>
    </p:spTree>
    <p:extLst>
      <p:ext uri="{BB962C8B-B14F-4D97-AF65-F5344CB8AC3E}">
        <p14:creationId xmlns:p14="http://schemas.microsoft.com/office/powerpoint/2010/main" val="42633608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92C57E40-B02A-4E58-ADD9-F3B881A8CCD8}"/>
              </a:ext>
            </a:extLst>
          </p:cNvPr>
          <p:cNvSpPr txBox="1">
            <a:spLocks/>
          </p:cNvSpPr>
          <p:nvPr/>
        </p:nvSpPr>
        <p:spPr>
          <a:xfrm>
            <a:off x="716941" y="3227622"/>
            <a:ext cx="10105547" cy="2755900"/>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1000"/>
              </a:spcBef>
            </a:pPr>
            <a:r>
              <a:rPr lang="en-US" sz="1900" b="1" dirty="0">
                <a:solidFill>
                  <a:srgbClr val="BE0F34"/>
                </a:solidFill>
                <a:latin typeface="+mj-lt"/>
              </a:rPr>
              <a:t>REALTOR® Benefits Program</a:t>
            </a:r>
          </a:p>
          <a:p>
            <a:pPr>
              <a:lnSpc>
                <a:spcPct val="90000"/>
              </a:lnSpc>
              <a:spcBef>
                <a:spcPts val="1000"/>
              </a:spcBef>
            </a:pPr>
            <a:r>
              <a:rPr lang="en-US" sz="2000" dirty="0">
                <a:solidFill>
                  <a:srgbClr val="333333"/>
                </a:solidFill>
                <a:latin typeface="+mj-lt"/>
              </a:rPr>
              <a:t>Members also receive access to the REALTOR® Benefits Program, which includes discounts on a wide array of services, as well as political advocacy and market reports.</a:t>
            </a:r>
          </a:p>
        </p:txBody>
      </p:sp>
      <p:sp>
        <p:nvSpPr>
          <p:cNvPr id="16" name="Title 1">
            <a:extLst>
              <a:ext uri="{FF2B5EF4-FFF2-40B4-BE49-F238E27FC236}">
                <a16:creationId xmlns:a16="http://schemas.microsoft.com/office/drawing/2014/main" id="{E43DBFA4-B74B-4AB6-8730-1CCD85BBE157}"/>
              </a:ext>
            </a:extLst>
          </p:cNvPr>
          <p:cNvSpPr>
            <a:spLocks noGrp="1"/>
          </p:cNvSpPr>
          <p:nvPr>
            <p:ph type="title"/>
          </p:nvPr>
        </p:nvSpPr>
        <p:spPr>
          <a:xfrm>
            <a:off x="716941" y="310145"/>
            <a:ext cx="10515600" cy="1325563"/>
          </a:xfrm>
        </p:spPr>
        <p:txBody>
          <a:bodyPr/>
          <a:lstStyle/>
          <a:p>
            <a:r>
              <a:rPr lang="en-US" dirty="0">
                <a:solidFill>
                  <a:schemeClr val="bg1"/>
                </a:solidFill>
              </a:rPr>
              <a:t>Affinity Provider Program</a:t>
            </a:r>
          </a:p>
        </p:txBody>
      </p:sp>
      <p:pic>
        <p:nvPicPr>
          <p:cNvPr id="3" name="Picture 2">
            <a:extLst>
              <a:ext uri="{FF2B5EF4-FFF2-40B4-BE49-F238E27FC236}">
                <a16:creationId xmlns:a16="http://schemas.microsoft.com/office/drawing/2014/main" id="{1231EC27-74A7-44C7-A4FE-6133450CEA2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42439" y="5422286"/>
            <a:ext cx="2180553" cy="1083008"/>
          </a:xfrm>
          <a:prstGeom prst="rect">
            <a:avLst/>
          </a:prstGeom>
        </p:spPr>
      </p:pic>
      <p:pic>
        <p:nvPicPr>
          <p:cNvPr id="5" name="Picture 4">
            <a:extLst>
              <a:ext uri="{FF2B5EF4-FFF2-40B4-BE49-F238E27FC236}">
                <a16:creationId xmlns:a16="http://schemas.microsoft.com/office/drawing/2014/main" id="{4C3E05EE-3983-45F3-91CB-C27D73305A4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6941" y="1760028"/>
            <a:ext cx="3266336" cy="1275731"/>
          </a:xfrm>
          <a:prstGeom prst="rect">
            <a:avLst/>
          </a:prstGeom>
        </p:spPr>
      </p:pic>
      <p:pic>
        <p:nvPicPr>
          <p:cNvPr id="7" name="Picture 6">
            <a:extLst>
              <a:ext uri="{FF2B5EF4-FFF2-40B4-BE49-F238E27FC236}">
                <a16:creationId xmlns:a16="http://schemas.microsoft.com/office/drawing/2014/main" id="{BC5F486A-FBBE-469A-86D3-B90C30F5D4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80223" y="5673315"/>
            <a:ext cx="1590805" cy="620414"/>
          </a:xfrm>
          <a:prstGeom prst="rect">
            <a:avLst/>
          </a:prstGeom>
        </p:spPr>
      </p:pic>
      <p:pic>
        <p:nvPicPr>
          <p:cNvPr id="13" name="Picture 12">
            <a:extLst>
              <a:ext uri="{FF2B5EF4-FFF2-40B4-BE49-F238E27FC236}">
                <a16:creationId xmlns:a16="http://schemas.microsoft.com/office/drawing/2014/main" id="{9C8F4D16-470C-4D76-92A7-6FC08410E12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18200" y="4605572"/>
            <a:ext cx="1809750" cy="857250"/>
          </a:xfrm>
          <a:prstGeom prst="rect">
            <a:avLst/>
          </a:prstGeom>
        </p:spPr>
      </p:pic>
      <p:pic>
        <p:nvPicPr>
          <p:cNvPr id="17" name="Picture 16">
            <a:extLst>
              <a:ext uri="{FF2B5EF4-FFF2-40B4-BE49-F238E27FC236}">
                <a16:creationId xmlns:a16="http://schemas.microsoft.com/office/drawing/2014/main" id="{6F7772F9-F668-4933-AF61-49EC29D26CD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887697" y="4660100"/>
            <a:ext cx="1690036" cy="800543"/>
          </a:xfrm>
          <a:prstGeom prst="rect">
            <a:avLst/>
          </a:prstGeom>
        </p:spPr>
      </p:pic>
      <p:pic>
        <p:nvPicPr>
          <p:cNvPr id="19" name="Picture 18">
            <a:extLst>
              <a:ext uri="{FF2B5EF4-FFF2-40B4-BE49-F238E27FC236}">
                <a16:creationId xmlns:a16="http://schemas.microsoft.com/office/drawing/2014/main" id="{F355D0EB-0108-40BF-8C79-225DE4EBE5A9}"/>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845694" y="4565036"/>
            <a:ext cx="1809750" cy="857250"/>
          </a:xfrm>
          <a:prstGeom prst="rect">
            <a:avLst/>
          </a:prstGeom>
        </p:spPr>
      </p:pic>
      <p:pic>
        <p:nvPicPr>
          <p:cNvPr id="21" name="Picture 20">
            <a:extLst>
              <a:ext uri="{FF2B5EF4-FFF2-40B4-BE49-F238E27FC236}">
                <a16:creationId xmlns:a16="http://schemas.microsoft.com/office/drawing/2014/main" id="{7BA47169-447E-429C-8600-02A0D6C0C113}"/>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72941" y="5460643"/>
            <a:ext cx="2012267" cy="986597"/>
          </a:xfrm>
          <a:prstGeom prst="rect">
            <a:avLst/>
          </a:prstGeom>
        </p:spPr>
      </p:pic>
    </p:spTree>
    <p:extLst>
      <p:ext uri="{BB962C8B-B14F-4D97-AF65-F5344CB8AC3E}">
        <p14:creationId xmlns:p14="http://schemas.microsoft.com/office/powerpoint/2010/main" val="19585077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558F-14FB-4DD2-8EFA-C91E5D9712E9}"/>
              </a:ext>
            </a:extLst>
          </p:cNvPr>
          <p:cNvSpPr>
            <a:spLocks noGrp="1"/>
          </p:cNvSpPr>
          <p:nvPr>
            <p:ph type="title"/>
          </p:nvPr>
        </p:nvSpPr>
        <p:spPr>
          <a:xfrm>
            <a:off x="716941" y="310145"/>
            <a:ext cx="10515600" cy="1325563"/>
          </a:xfrm>
        </p:spPr>
        <p:txBody>
          <a:bodyPr/>
          <a:lstStyle/>
          <a:p>
            <a:r>
              <a:rPr lang="en-US" dirty="0">
                <a:solidFill>
                  <a:schemeClr val="bg1"/>
                </a:solidFill>
              </a:rPr>
              <a:t>Preparing for Tomorrow</a:t>
            </a:r>
          </a:p>
        </p:txBody>
      </p:sp>
      <p:sp>
        <p:nvSpPr>
          <p:cNvPr id="4" name="TextBox 3">
            <a:extLst>
              <a:ext uri="{FF2B5EF4-FFF2-40B4-BE49-F238E27FC236}">
                <a16:creationId xmlns:a16="http://schemas.microsoft.com/office/drawing/2014/main" id="{6F4CDC96-206A-41B3-A1C3-06C0C5A6332D}"/>
              </a:ext>
            </a:extLst>
          </p:cNvPr>
          <p:cNvSpPr txBox="1"/>
          <p:nvPr/>
        </p:nvSpPr>
        <p:spPr>
          <a:xfrm>
            <a:off x="755041" y="1686508"/>
            <a:ext cx="6692899" cy="1292662"/>
          </a:xfrm>
          <a:prstGeom prst="rect">
            <a:avLst/>
          </a:prstGeom>
          <a:noFill/>
        </p:spPr>
        <p:txBody>
          <a:bodyPr wrap="square" rtlCol="0">
            <a:spAutoFit/>
          </a:bodyPr>
          <a:lstStyle/>
          <a:p>
            <a:r>
              <a:rPr lang="en-US" b="1" dirty="0">
                <a:solidFill>
                  <a:srgbClr val="BE0F34"/>
                </a:solidFill>
                <a:latin typeface="+mj-lt"/>
              </a:rPr>
              <a:t>Cultural Diversity Education Program</a:t>
            </a:r>
          </a:p>
          <a:p>
            <a:r>
              <a:rPr lang="en-US" sz="2000" dirty="0">
                <a:solidFill>
                  <a:srgbClr val="333333"/>
                </a:solidFill>
                <a:latin typeface="+mj-lt"/>
              </a:rPr>
              <a:t>CCIM Institute created this program in 2002 to foster a critical mass of qualified minority CCIM designees who can positively impact their communities.</a:t>
            </a:r>
          </a:p>
        </p:txBody>
      </p:sp>
      <p:sp>
        <p:nvSpPr>
          <p:cNvPr id="7" name="TextBox 6">
            <a:extLst>
              <a:ext uri="{FF2B5EF4-FFF2-40B4-BE49-F238E27FC236}">
                <a16:creationId xmlns:a16="http://schemas.microsoft.com/office/drawing/2014/main" id="{DA6F825E-739A-4324-A9A5-88CFBD0F2DB9}"/>
              </a:ext>
            </a:extLst>
          </p:cNvPr>
          <p:cNvSpPr txBox="1"/>
          <p:nvPr/>
        </p:nvSpPr>
        <p:spPr>
          <a:xfrm>
            <a:off x="755041" y="3288315"/>
            <a:ext cx="6515099" cy="1292662"/>
          </a:xfrm>
          <a:prstGeom prst="rect">
            <a:avLst/>
          </a:prstGeom>
          <a:noFill/>
        </p:spPr>
        <p:txBody>
          <a:bodyPr wrap="square" rtlCol="0">
            <a:spAutoFit/>
          </a:bodyPr>
          <a:lstStyle/>
          <a:p>
            <a:r>
              <a:rPr lang="en-US" b="1" dirty="0">
                <a:solidFill>
                  <a:srgbClr val="BE0F34"/>
                </a:solidFill>
                <a:latin typeface="+mj-lt"/>
              </a:rPr>
              <a:t>CCIM Veterans in Real Estate Program</a:t>
            </a:r>
          </a:p>
          <a:p>
            <a:r>
              <a:rPr lang="en-US" sz="2000" dirty="0">
                <a:solidFill>
                  <a:srgbClr val="333333"/>
                </a:solidFill>
                <a:latin typeface="+mj-lt"/>
              </a:rPr>
              <a:t>Through the G.I. Bill, U.S. veterans and beneficiaries can now receive a full scholarship to earn the CCIM designation.</a:t>
            </a:r>
          </a:p>
        </p:txBody>
      </p:sp>
      <p:sp>
        <p:nvSpPr>
          <p:cNvPr id="10" name="TextBox 9">
            <a:extLst>
              <a:ext uri="{FF2B5EF4-FFF2-40B4-BE49-F238E27FC236}">
                <a16:creationId xmlns:a16="http://schemas.microsoft.com/office/drawing/2014/main" id="{498847E8-7049-4D61-A475-1257CC1898BA}"/>
              </a:ext>
            </a:extLst>
          </p:cNvPr>
          <p:cNvSpPr txBox="1"/>
          <p:nvPr/>
        </p:nvSpPr>
        <p:spPr>
          <a:xfrm>
            <a:off x="755041" y="4890122"/>
            <a:ext cx="6692899" cy="1569660"/>
          </a:xfrm>
          <a:prstGeom prst="rect">
            <a:avLst/>
          </a:prstGeom>
          <a:noFill/>
        </p:spPr>
        <p:txBody>
          <a:bodyPr wrap="square" rtlCol="0">
            <a:spAutoFit/>
          </a:bodyPr>
          <a:lstStyle/>
          <a:p>
            <a:r>
              <a:rPr lang="en-US" b="1" dirty="0">
                <a:solidFill>
                  <a:srgbClr val="BE0F34"/>
                </a:solidFill>
                <a:latin typeface="+mj-lt"/>
              </a:rPr>
              <a:t>University Outreach, CCIM Mentor, and Other Programs for Young Professionals</a:t>
            </a:r>
          </a:p>
          <a:p>
            <a:r>
              <a:rPr lang="en-US" sz="2000" dirty="0">
                <a:solidFill>
                  <a:srgbClr val="333333"/>
                </a:solidFill>
                <a:latin typeface="+mj-lt"/>
              </a:rPr>
              <a:t>CCIM Institute has partnered with more than 50 universities and other industry associations to raise awareness about careers in commercial real estate.</a:t>
            </a:r>
          </a:p>
        </p:txBody>
      </p:sp>
    </p:spTree>
    <p:extLst>
      <p:ext uri="{BB962C8B-B14F-4D97-AF65-F5344CB8AC3E}">
        <p14:creationId xmlns:p14="http://schemas.microsoft.com/office/powerpoint/2010/main" val="2168842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0421C6-93F4-4E02-ADB0-C1DC28438F6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4" name="Picture 3">
            <a:extLst>
              <a:ext uri="{FF2B5EF4-FFF2-40B4-BE49-F238E27FC236}">
                <a16:creationId xmlns:a16="http://schemas.microsoft.com/office/drawing/2014/main" id="{839749EC-83A4-4311-9F79-8AF4BBC57B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1172" y="5903348"/>
            <a:ext cx="765817" cy="661442"/>
          </a:xfrm>
          <a:prstGeom prst="rect">
            <a:avLst/>
          </a:prstGeom>
        </p:spPr>
      </p:pic>
    </p:spTree>
    <p:extLst>
      <p:ext uri="{BB962C8B-B14F-4D97-AF65-F5344CB8AC3E}">
        <p14:creationId xmlns:p14="http://schemas.microsoft.com/office/powerpoint/2010/main" val="16942414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BFB87-2CDD-4CB1-BC98-AB04268D893D}"/>
              </a:ext>
            </a:extLst>
          </p:cNvPr>
          <p:cNvSpPr>
            <a:spLocks noGrp="1"/>
          </p:cNvSpPr>
          <p:nvPr>
            <p:ph type="ctrTitle"/>
          </p:nvPr>
        </p:nvSpPr>
        <p:spPr>
          <a:xfrm>
            <a:off x="4190129" y="2814638"/>
            <a:ext cx="9702800" cy="2387600"/>
          </a:xfrm>
        </p:spPr>
        <p:txBody>
          <a:bodyPr>
            <a:normAutofit/>
          </a:bodyPr>
          <a:lstStyle/>
          <a:p>
            <a:pPr algn="l"/>
            <a:r>
              <a:rPr lang="en-US" sz="3600" dirty="0">
                <a:solidFill>
                  <a:srgbClr val="BE0F34"/>
                </a:solidFill>
                <a:latin typeface="Arial" panose="020B0604020202020204" pitchFamily="34" charset="0"/>
                <a:cs typeface="Arial" panose="020B0604020202020204" pitchFamily="34" charset="0"/>
              </a:rPr>
              <a:t>Experience life with the pin.</a:t>
            </a:r>
            <a:endParaRPr lang="en-US" sz="3600" b="1" dirty="0">
              <a:solidFill>
                <a:srgbClr val="BE0F34"/>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7168060-9C3E-42CD-B903-7A2C4BB357B6}"/>
              </a:ext>
            </a:extLst>
          </p:cNvPr>
          <p:cNvSpPr>
            <a:spLocks noGrp="1"/>
          </p:cNvSpPr>
          <p:nvPr>
            <p:ph type="subTitle" idx="1"/>
          </p:nvPr>
        </p:nvSpPr>
        <p:spPr>
          <a:xfrm>
            <a:off x="4215181" y="5388393"/>
            <a:ext cx="6845300" cy="1655762"/>
          </a:xfrm>
        </p:spPr>
        <p:txBody>
          <a:bodyPr>
            <a:normAutofit/>
          </a:bodyPr>
          <a:lstStyle/>
          <a:p>
            <a:pPr algn="l"/>
            <a:r>
              <a:rPr lang="en-US" sz="2800" b="1" dirty="0">
                <a:latin typeface="Arial" panose="020B0604020202020204" pitchFamily="34" charset="0"/>
                <a:cs typeface="Arial" panose="020B0604020202020204" pitchFamily="34" charset="0"/>
              </a:rPr>
              <a:t>Visit www.ccim.com/benefits</a:t>
            </a:r>
            <a:endParaRPr lang="en-US" sz="28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CA8568D9-D3FE-4992-AFFB-F5AA7A2D922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745" y="0"/>
            <a:ext cx="3774926" cy="6880449"/>
          </a:xfrm>
          <a:prstGeom prst="rect">
            <a:avLst/>
          </a:prstGeom>
        </p:spPr>
      </p:pic>
    </p:spTree>
    <p:extLst>
      <p:ext uri="{BB962C8B-B14F-4D97-AF65-F5344CB8AC3E}">
        <p14:creationId xmlns:p14="http://schemas.microsoft.com/office/powerpoint/2010/main" val="3113156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558F-14FB-4DD2-8EFA-C91E5D9712E9}"/>
              </a:ext>
            </a:extLst>
          </p:cNvPr>
          <p:cNvSpPr>
            <a:spLocks noGrp="1"/>
          </p:cNvSpPr>
          <p:nvPr>
            <p:ph type="title"/>
          </p:nvPr>
        </p:nvSpPr>
        <p:spPr>
          <a:xfrm>
            <a:off x="716941" y="310145"/>
            <a:ext cx="10515600" cy="1325563"/>
          </a:xfrm>
        </p:spPr>
        <p:txBody>
          <a:bodyPr/>
          <a:lstStyle/>
          <a:p>
            <a:r>
              <a:rPr lang="en-US" b="1" dirty="0">
                <a:solidFill>
                  <a:schemeClr val="bg1"/>
                </a:solidFill>
              </a:rPr>
              <a:t>Why CCIM?</a:t>
            </a:r>
          </a:p>
        </p:txBody>
      </p:sp>
      <p:sp>
        <p:nvSpPr>
          <p:cNvPr id="4" name="TextBox 3">
            <a:extLst>
              <a:ext uri="{FF2B5EF4-FFF2-40B4-BE49-F238E27FC236}">
                <a16:creationId xmlns:a16="http://schemas.microsoft.com/office/drawing/2014/main" id="{6F4CDC96-206A-41B3-A1C3-06C0C5A6332D}"/>
              </a:ext>
            </a:extLst>
          </p:cNvPr>
          <p:cNvSpPr txBox="1"/>
          <p:nvPr/>
        </p:nvSpPr>
        <p:spPr>
          <a:xfrm>
            <a:off x="716941" y="2124721"/>
            <a:ext cx="8927752" cy="2246769"/>
          </a:xfrm>
          <a:prstGeom prst="rect">
            <a:avLst/>
          </a:prstGeom>
          <a:noFill/>
        </p:spPr>
        <p:txBody>
          <a:bodyPr wrap="square" rtlCol="0">
            <a:spAutoFit/>
          </a:bodyPr>
          <a:lstStyle/>
          <a:p>
            <a:r>
              <a:rPr lang="en-US" sz="2000" dirty="0">
                <a:solidFill>
                  <a:srgbClr val="333333"/>
                </a:solidFill>
              </a:rPr>
              <a:t>CCIM Institute created the language of global real estate investment. </a:t>
            </a:r>
          </a:p>
          <a:p>
            <a:r>
              <a:rPr lang="en-US" sz="2000" dirty="0">
                <a:solidFill>
                  <a:srgbClr val="333333"/>
                </a:solidFill>
              </a:rPr>
              <a:t> </a:t>
            </a:r>
          </a:p>
          <a:p>
            <a:r>
              <a:rPr lang="en-US" sz="2000" dirty="0">
                <a:solidFill>
                  <a:srgbClr val="333333"/>
                </a:solidFill>
              </a:rPr>
              <a:t>Our courses and worldwide community deploy commercial real estate investment methodologies and tools that speed the pathway between opportunity, a go/no-go decision, and success for an asset, led by instructors who are themselves industry leaders.</a:t>
            </a:r>
          </a:p>
          <a:p>
            <a:endParaRPr lang="en-US" sz="2000" dirty="0">
              <a:solidFill>
                <a:srgbClr val="333333"/>
              </a:solidFill>
              <a:latin typeface="+mj-lt"/>
            </a:endParaRPr>
          </a:p>
        </p:txBody>
      </p:sp>
    </p:spTree>
    <p:extLst>
      <p:ext uri="{BB962C8B-B14F-4D97-AF65-F5344CB8AC3E}">
        <p14:creationId xmlns:p14="http://schemas.microsoft.com/office/powerpoint/2010/main" val="3803599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558F-14FB-4DD2-8EFA-C91E5D9712E9}"/>
              </a:ext>
            </a:extLst>
          </p:cNvPr>
          <p:cNvSpPr>
            <a:spLocks noGrp="1"/>
          </p:cNvSpPr>
          <p:nvPr>
            <p:ph type="title"/>
          </p:nvPr>
        </p:nvSpPr>
        <p:spPr>
          <a:xfrm>
            <a:off x="716941" y="310145"/>
            <a:ext cx="10515600" cy="1325563"/>
          </a:xfrm>
        </p:spPr>
        <p:txBody>
          <a:bodyPr/>
          <a:lstStyle/>
          <a:p>
            <a:r>
              <a:rPr lang="en-US" dirty="0">
                <a:solidFill>
                  <a:schemeClr val="bg1"/>
                </a:solidFill>
              </a:rPr>
              <a:t>Innovation and Influence</a:t>
            </a:r>
          </a:p>
        </p:txBody>
      </p:sp>
      <p:sp>
        <p:nvSpPr>
          <p:cNvPr id="4" name="TextBox 3">
            <a:extLst>
              <a:ext uri="{FF2B5EF4-FFF2-40B4-BE49-F238E27FC236}">
                <a16:creationId xmlns:a16="http://schemas.microsoft.com/office/drawing/2014/main" id="{6F4CDC96-206A-41B3-A1C3-06C0C5A6332D}"/>
              </a:ext>
            </a:extLst>
          </p:cNvPr>
          <p:cNvSpPr txBox="1"/>
          <p:nvPr/>
        </p:nvSpPr>
        <p:spPr>
          <a:xfrm>
            <a:off x="716941" y="1931905"/>
            <a:ext cx="8927752" cy="1938992"/>
          </a:xfrm>
          <a:prstGeom prst="rect">
            <a:avLst/>
          </a:prstGeom>
          <a:noFill/>
        </p:spPr>
        <p:txBody>
          <a:bodyPr wrap="square" rtlCol="0">
            <a:spAutoFit/>
          </a:bodyPr>
          <a:lstStyle/>
          <a:p>
            <a:r>
              <a:rPr lang="en-US" sz="2000" dirty="0">
                <a:solidFill>
                  <a:srgbClr val="333333"/>
                </a:solidFill>
              </a:rPr>
              <a:t>Today, the organization, through its 50-plus chapters, continues to innovate best practices and elevate the commercial real estate professional through its core designation program to earn the CCIM pin — real estate’s most coveted credential — and its topical education courses offered through the Ward Center for Real Estate Studies.</a:t>
            </a:r>
          </a:p>
          <a:p>
            <a:endParaRPr lang="en-US" sz="2000" dirty="0">
              <a:solidFill>
                <a:srgbClr val="333333"/>
              </a:solidFill>
            </a:endParaRPr>
          </a:p>
        </p:txBody>
      </p:sp>
      <p:sp>
        <p:nvSpPr>
          <p:cNvPr id="3" name="TextBox 2"/>
          <p:cNvSpPr txBox="1"/>
          <p:nvPr/>
        </p:nvSpPr>
        <p:spPr>
          <a:xfrm>
            <a:off x="716941" y="3901027"/>
            <a:ext cx="3037179" cy="2092881"/>
          </a:xfrm>
          <a:prstGeom prst="rect">
            <a:avLst/>
          </a:prstGeom>
          <a:noFill/>
        </p:spPr>
        <p:txBody>
          <a:bodyPr wrap="square" rtlCol="0">
            <a:spAutoFit/>
          </a:bodyPr>
          <a:lstStyle/>
          <a:p>
            <a:r>
              <a:rPr lang="en-US" sz="2200" b="1" dirty="0">
                <a:solidFill>
                  <a:srgbClr val="BE0F34"/>
                </a:solidFill>
              </a:rPr>
              <a:t>20,000+</a:t>
            </a:r>
            <a:r>
              <a:rPr lang="en-US" sz="2200" dirty="0">
                <a:solidFill>
                  <a:srgbClr val="BE0F34"/>
                </a:solidFill>
              </a:rPr>
              <a:t> </a:t>
            </a:r>
            <a:r>
              <a:rPr lang="en-US" sz="2200" dirty="0">
                <a:solidFill>
                  <a:srgbClr val="333333"/>
                </a:solidFill>
              </a:rPr>
              <a:t>designated</a:t>
            </a:r>
          </a:p>
          <a:p>
            <a:endParaRPr lang="en-US" sz="2200" dirty="0"/>
          </a:p>
          <a:p>
            <a:r>
              <a:rPr lang="en-US" sz="2200" b="1" dirty="0">
                <a:solidFill>
                  <a:srgbClr val="BE0F34"/>
                </a:solidFill>
              </a:rPr>
              <a:t>50+</a:t>
            </a:r>
            <a:r>
              <a:rPr lang="en-US" sz="2200" dirty="0">
                <a:solidFill>
                  <a:srgbClr val="BE0F34"/>
                </a:solidFill>
              </a:rPr>
              <a:t> </a:t>
            </a:r>
            <a:r>
              <a:rPr lang="en-US" sz="2200" dirty="0">
                <a:solidFill>
                  <a:srgbClr val="333333"/>
                </a:solidFill>
              </a:rPr>
              <a:t>chapters</a:t>
            </a:r>
          </a:p>
          <a:p>
            <a:endParaRPr lang="en-US" sz="2200" dirty="0">
              <a:solidFill>
                <a:srgbClr val="333333"/>
              </a:solidFill>
            </a:endParaRPr>
          </a:p>
          <a:p>
            <a:r>
              <a:rPr lang="en-US" sz="2200" b="1" dirty="0">
                <a:solidFill>
                  <a:srgbClr val="BE0F34"/>
                </a:solidFill>
              </a:rPr>
              <a:t>13,000+ </a:t>
            </a:r>
            <a:r>
              <a:rPr lang="en-US" sz="2200" dirty="0">
                <a:solidFill>
                  <a:srgbClr val="333333"/>
                </a:solidFill>
              </a:rPr>
              <a:t>members</a:t>
            </a:r>
            <a:endParaRPr lang="en-US" sz="2200" dirty="0"/>
          </a:p>
          <a:p>
            <a:r>
              <a:rPr lang="en-US" sz="2000" dirty="0"/>
              <a:t>  </a:t>
            </a:r>
          </a:p>
        </p:txBody>
      </p:sp>
      <p:sp>
        <p:nvSpPr>
          <p:cNvPr id="5" name="Rectangle 4">
            <a:extLst>
              <a:ext uri="{FF2B5EF4-FFF2-40B4-BE49-F238E27FC236}">
                <a16:creationId xmlns:a16="http://schemas.microsoft.com/office/drawing/2014/main" id="{F0890DEE-F74E-4700-9775-04E025E8762C}"/>
              </a:ext>
            </a:extLst>
          </p:cNvPr>
          <p:cNvSpPr/>
          <p:nvPr/>
        </p:nvSpPr>
        <p:spPr>
          <a:xfrm>
            <a:off x="3754120" y="3901027"/>
            <a:ext cx="3280423" cy="1785104"/>
          </a:xfrm>
          <a:prstGeom prst="rect">
            <a:avLst/>
          </a:prstGeom>
        </p:spPr>
        <p:txBody>
          <a:bodyPr wrap="square">
            <a:spAutoFit/>
          </a:bodyPr>
          <a:lstStyle/>
          <a:p>
            <a:r>
              <a:rPr lang="en-US" sz="2200" b="1" dirty="0">
                <a:solidFill>
                  <a:srgbClr val="BE0F34"/>
                </a:solidFill>
              </a:rPr>
              <a:t>8,000 </a:t>
            </a:r>
            <a:r>
              <a:rPr lang="en-US" sz="2200" dirty="0">
                <a:solidFill>
                  <a:srgbClr val="333333"/>
                </a:solidFill>
              </a:rPr>
              <a:t>professionals take  a course each year</a:t>
            </a:r>
            <a:endParaRPr lang="en-US" sz="2200" dirty="0">
              <a:solidFill>
                <a:srgbClr val="BE0F34"/>
              </a:solidFill>
            </a:endParaRPr>
          </a:p>
          <a:p>
            <a:endParaRPr lang="en-US" sz="2200" b="1" dirty="0">
              <a:solidFill>
                <a:srgbClr val="BE0F34"/>
              </a:solidFill>
            </a:endParaRPr>
          </a:p>
          <a:p>
            <a:r>
              <a:rPr lang="en-US" sz="2200" b="1" dirty="0">
                <a:solidFill>
                  <a:srgbClr val="BE0F34"/>
                </a:solidFill>
              </a:rPr>
              <a:t>30</a:t>
            </a:r>
            <a:r>
              <a:rPr lang="en-US" sz="2200" dirty="0"/>
              <a:t> </a:t>
            </a:r>
            <a:r>
              <a:rPr lang="en-US" sz="2200" dirty="0">
                <a:solidFill>
                  <a:srgbClr val="333333"/>
                </a:solidFill>
              </a:rPr>
              <a:t>countries</a:t>
            </a:r>
          </a:p>
          <a:p>
            <a:endParaRPr lang="en-US" sz="2200" dirty="0"/>
          </a:p>
        </p:txBody>
      </p:sp>
    </p:spTree>
    <p:extLst>
      <p:ext uri="{BB962C8B-B14F-4D97-AF65-F5344CB8AC3E}">
        <p14:creationId xmlns:p14="http://schemas.microsoft.com/office/powerpoint/2010/main" val="1564611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558F-14FB-4DD2-8EFA-C91E5D9712E9}"/>
              </a:ext>
            </a:extLst>
          </p:cNvPr>
          <p:cNvSpPr>
            <a:spLocks noGrp="1"/>
          </p:cNvSpPr>
          <p:nvPr>
            <p:ph type="title"/>
          </p:nvPr>
        </p:nvSpPr>
        <p:spPr>
          <a:xfrm>
            <a:off x="716941" y="310145"/>
            <a:ext cx="10515600" cy="1325563"/>
          </a:xfrm>
        </p:spPr>
        <p:txBody>
          <a:bodyPr/>
          <a:lstStyle/>
          <a:p>
            <a:r>
              <a:rPr lang="en-US" dirty="0">
                <a:solidFill>
                  <a:schemeClr val="bg1"/>
                </a:solidFill>
              </a:rPr>
              <a:t>An Exclusive Designation</a:t>
            </a:r>
          </a:p>
        </p:txBody>
      </p:sp>
      <p:sp>
        <p:nvSpPr>
          <p:cNvPr id="4" name="TextBox 3">
            <a:extLst>
              <a:ext uri="{FF2B5EF4-FFF2-40B4-BE49-F238E27FC236}">
                <a16:creationId xmlns:a16="http://schemas.microsoft.com/office/drawing/2014/main" id="{6F4CDC96-206A-41B3-A1C3-06C0C5A6332D}"/>
              </a:ext>
            </a:extLst>
          </p:cNvPr>
          <p:cNvSpPr txBox="1"/>
          <p:nvPr/>
        </p:nvSpPr>
        <p:spPr>
          <a:xfrm>
            <a:off x="716941" y="2106615"/>
            <a:ext cx="8927752" cy="2893100"/>
          </a:xfrm>
          <a:prstGeom prst="rect">
            <a:avLst/>
          </a:prstGeom>
          <a:noFill/>
        </p:spPr>
        <p:txBody>
          <a:bodyPr wrap="square" rtlCol="0">
            <a:spAutoFit/>
          </a:bodyPr>
          <a:lstStyle/>
          <a:p>
            <a:r>
              <a:rPr lang="en-US" sz="3200" b="1" dirty="0">
                <a:solidFill>
                  <a:srgbClr val="BE0F34"/>
                </a:solidFill>
              </a:rPr>
              <a:t>2X </a:t>
            </a:r>
            <a:r>
              <a:rPr lang="en-US" sz="2200" dirty="0">
                <a:solidFill>
                  <a:srgbClr val="333333"/>
                </a:solidFill>
              </a:rPr>
              <a:t>CCIMs earn twice as much in annual gross personal income than non-designated professionals (source: NAR)</a:t>
            </a:r>
          </a:p>
          <a:p>
            <a:endParaRPr lang="en-US" sz="2200" dirty="0">
              <a:solidFill>
                <a:srgbClr val="333333"/>
              </a:solidFill>
            </a:endParaRPr>
          </a:p>
          <a:p>
            <a:r>
              <a:rPr lang="en-US" sz="3200" b="1" dirty="0">
                <a:solidFill>
                  <a:srgbClr val="BE0F34"/>
                </a:solidFill>
              </a:rPr>
              <a:t>Only 10% </a:t>
            </a:r>
            <a:r>
              <a:rPr lang="en-US" sz="2200" dirty="0">
                <a:solidFill>
                  <a:srgbClr val="333333"/>
                </a:solidFill>
              </a:rPr>
              <a:t>of CRE pros wear the coveted CCIM pin</a:t>
            </a:r>
          </a:p>
          <a:p>
            <a:endParaRPr lang="en-US" sz="2200" dirty="0">
              <a:solidFill>
                <a:srgbClr val="333333"/>
              </a:solidFill>
            </a:endParaRPr>
          </a:p>
          <a:p>
            <a:r>
              <a:rPr lang="en-US" sz="3200" b="1" dirty="0">
                <a:solidFill>
                  <a:srgbClr val="BE0F34"/>
                </a:solidFill>
              </a:rPr>
              <a:t>67%</a:t>
            </a:r>
            <a:r>
              <a:rPr lang="en-US" sz="3200" dirty="0">
                <a:solidFill>
                  <a:srgbClr val="BE0F34"/>
                </a:solidFill>
              </a:rPr>
              <a:t> </a:t>
            </a:r>
            <a:r>
              <a:rPr lang="en-US" sz="2200" dirty="0">
                <a:solidFill>
                  <a:srgbClr val="333333"/>
                </a:solidFill>
              </a:rPr>
              <a:t>of CCIM designees hold senior titles</a:t>
            </a:r>
          </a:p>
          <a:p>
            <a:endParaRPr lang="en-US" sz="2000" dirty="0">
              <a:solidFill>
                <a:srgbClr val="333333"/>
              </a:solidFill>
              <a:latin typeface="+mj-lt"/>
            </a:endParaRPr>
          </a:p>
        </p:txBody>
      </p:sp>
    </p:spTree>
    <p:extLst>
      <p:ext uri="{BB962C8B-B14F-4D97-AF65-F5344CB8AC3E}">
        <p14:creationId xmlns:p14="http://schemas.microsoft.com/office/powerpoint/2010/main" val="1387276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558F-14FB-4DD2-8EFA-C91E5D9712E9}"/>
              </a:ext>
            </a:extLst>
          </p:cNvPr>
          <p:cNvSpPr>
            <a:spLocks noGrp="1"/>
          </p:cNvSpPr>
          <p:nvPr>
            <p:ph type="title"/>
          </p:nvPr>
        </p:nvSpPr>
        <p:spPr>
          <a:xfrm>
            <a:off x="716941" y="310145"/>
            <a:ext cx="10515600" cy="1325563"/>
          </a:xfrm>
        </p:spPr>
        <p:txBody>
          <a:bodyPr/>
          <a:lstStyle/>
          <a:p>
            <a:r>
              <a:rPr lang="en-US" dirty="0">
                <a:solidFill>
                  <a:schemeClr val="bg1"/>
                </a:solidFill>
              </a:rPr>
              <a:t>Represented Across Specialties</a:t>
            </a:r>
          </a:p>
        </p:txBody>
      </p:sp>
      <p:sp>
        <p:nvSpPr>
          <p:cNvPr id="4" name="TextBox 3">
            <a:extLst>
              <a:ext uri="{FF2B5EF4-FFF2-40B4-BE49-F238E27FC236}">
                <a16:creationId xmlns:a16="http://schemas.microsoft.com/office/drawing/2014/main" id="{6F4CDC96-206A-41B3-A1C3-06C0C5A6332D}"/>
              </a:ext>
            </a:extLst>
          </p:cNvPr>
          <p:cNvSpPr txBox="1"/>
          <p:nvPr/>
        </p:nvSpPr>
        <p:spPr>
          <a:xfrm>
            <a:off x="742341" y="1699208"/>
            <a:ext cx="8927752" cy="1631216"/>
          </a:xfrm>
          <a:prstGeom prst="rect">
            <a:avLst/>
          </a:prstGeom>
          <a:noFill/>
        </p:spPr>
        <p:txBody>
          <a:bodyPr wrap="square" rtlCol="0">
            <a:spAutoFit/>
          </a:bodyPr>
          <a:lstStyle/>
          <a:p>
            <a:r>
              <a:rPr lang="en-US" sz="2000" b="1" dirty="0">
                <a:solidFill>
                  <a:srgbClr val="333333"/>
                </a:solidFill>
              </a:rPr>
              <a:t>Who Earns the CCIM Designation? </a:t>
            </a:r>
            <a:endParaRPr lang="en-US" sz="2000" b="1" dirty="0">
              <a:solidFill>
                <a:srgbClr val="333333"/>
              </a:solidFill>
              <a:highlight>
                <a:srgbClr val="FFFF00"/>
              </a:highlight>
            </a:endParaRPr>
          </a:p>
          <a:p>
            <a:endParaRPr lang="en-US" sz="2000" dirty="0">
              <a:solidFill>
                <a:srgbClr val="333333"/>
              </a:solidFill>
              <a:latin typeface="+mj-lt"/>
            </a:endParaRPr>
          </a:p>
          <a:p>
            <a:r>
              <a:rPr lang="en-US" sz="2000" dirty="0">
                <a:solidFill>
                  <a:srgbClr val="333333"/>
                </a:solidFill>
              </a:rPr>
              <a:t>Any commercial real estate professional is eligible to enroll in designation courses and ultimately apply to receive the distinction. Current designees include:</a:t>
            </a:r>
          </a:p>
        </p:txBody>
      </p:sp>
      <p:sp>
        <p:nvSpPr>
          <p:cNvPr id="6" name="TextBox 5">
            <a:extLst>
              <a:ext uri="{FF2B5EF4-FFF2-40B4-BE49-F238E27FC236}">
                <a16:creationId xmlns:a16="http://schemas.microsoft.com/office/drawing/2014/main" id="{A1505C9E-F359-4A00-A363-5725DE73D1DE}"/>
              </a:ext>
            </a:extLst>
          </p:cNvPr>
          <p:cNvSpPr txBox="1"/>
          <p:nvPr/>
        </p:nvSpPr>
        <p:spPr>
          <a:xfrm>
            <a:off x="742341" y="3440332"/>
            <a:ext cx="4402500" cy="2949525"/>
          </a:xfrm>
          <a:prstGeom prst="rect">
            <a:avLst/>
          </a:prstGeom>
          <a:noFill/>
        </p:spPr>
        <p:txBody>
          <a:bodyPr wrap="square" rtlCol="0">
            <a:spAutoFit/>
          </a:bodyPr>
          <a:lstStyle/>
          <a:p>
            <a:pPr marL="285750" indent="-285750">
              <a:lnSpc>
                <a:spcPct val="150000"/>
              </a:lnSpc>
              <a:buClr>
                <a:srgbClr val="BE0F34"/>
              </a:buClr>
              <a:buSzPct val="105000"/>
              <a:buFont typeface="Arial" panose="020B0604020202020204" pitchFamily="34" charset="0"/>
              <a:buChar char="&gt;"/>
            </a:pPr>
            <a:r>
              <a:rPr lang="en-US" dirty="0">
                <a:solidFill>
                  <a:srgbClr val="333333"/>
                </a:solidFill>
                <a:latin typeface="+mj-lt"/>
              </a:rPr>
              <a:t>Brokers</a:t>
            </a:r>
          </a:p>
          <a:p>
            <a:pPr marL="285750" indent="-285750">
              <a:lnSpc>
                <a:spcPct val="150000"/>
              </a:lnSpc>
              <a:buClr>
                <a:srgbClr val="BE0F34"/>
              </a:buClr>
              <a:buSzPct val="105000"/>
              <a:buFont typeface="Arial" panose="020B0604020202020204" pitchFamily="34" charset="0"/>
              <a:buChar char="&gt;"/>
            </a:pPr>
            <a:r>
              <a:rPr lang="en-US" dirty="0">
                <a:solidFill>
                  <a:srgbClr val="333333"/>
                </a:solidFill>
                <a:latin typeface="+mj-lt"/>
              </a:rPr>
              <a:t>Leasing professionals</a:t>
            </a:r>
          </a:p>
          <a:p>
            <a:pPr marL="285750" indent="-285750">
              <a:lnSpc>
                <a:spcPct val="150000"/>
              </a:lnSpc>
              <a:buClr>
                <a:srgbClr val="BE0F34"/>
              </a:buClr>
              <a:buSzPct val="105000"/>
              <a:buFont typeface="Arial" panose="020B0604020202020204" pitchFamily="34" charset="0"/>
              <a:buChar char="&gt;"/>
            </a:pPr>
            <a:r>
              <a:rPr lang="en-US" dirty="0">
                <a:solidFill>
                  <a:srgbClr val="333333"/>
                </a:solidFill>
                <a:latin typeface="+mj-lt"/>
              </a:rPr>
              <a:t>Investment counselors</a:t>
            </a:r>
          </a:p>
          <a:p>
            <a:pPr marL="285750" indent="-285750">
              <a:lnSpc>
                <a:spcPct val="150000"/>
              </a:lnSpc>
              <a:buClr>
                <a:srgbClr val="BE0F34"/>
              </a:buClr>
              <a:buSzPct val="105000"/>
              <a:buFont typeface="Arial" panose="020B0604020202020204" pitchFamily="34" charset="0"/>
              <a:buChar char="&gt;"/>
            </a:pPr>
            <a:r>
              <a:rPr lang="en-US" dirty="0">
                <a:solidFill>
                  <a:srgbClr val="333333"/>
                </a:solidFill>
                <a:latin typeface="+mj-lt"/>
              </a:rPr>
              <a:t>Asset managers</a:t>
            </a:r>
          </a:p>
          <a:p>
            <a:pPr marL="285750" indent="-285750">
              <a:lnSpc>
                <a:spcPct val="150000"/>
              </a:lnSpc>
              <a:buClr>
                <a:srgbClr val="BE0F34"/>
              </a:buClr>
              <a:buSzPct val="105000"/>
              <a:buFont typeface="Arial" panose="020B0604020202020204" pitchFamily="34" charset="0"/>
              <a:buChar char="&gt;"/>
            </a:pPr>
            <a:r>
              <a:rPr lang="en-US" dirty="0">
                <a:solidFill>
                  <a:srgbClr val="333333"/>
                </a:solidFill>
                <a:latin typeface="+mj-lt"/>
              </a:rPr>
              <a:t>Appraisers</a:t>
            </a:r>
          </a:p>
          <a:p>
            <a:pPr marL="285750" indent="-285750">
              <a:lnSpc>
                <a:spcPct val="150000"/>
              </a:lnSpc>
              <a:buClr>
                <a:srgbClr val="BE0F34"/>
              </a:buClr>
              <a:buSzPct val="105000"/>
              <a:buFont typeface="Arial" panose="020B0604020202020204" pitchFamily="34" charset="0"/>
              <a:buChar char="&gt;"/>
            </a:pPr>
            <a:r>
              <a:rPr lang="en-US" dirty="0">
                <a:solidFill>
                  <a:srgbClr val="333333"/>
                </a:solidFill>
                <a:latin typeface="+mj-lt"/>
              </a:rPr>
              <a:t>Corporate real estate executives</a:t>
            </a:r>
          </a:p>
          <a:p>
            <a:pPr marL="285750" indent="-285750">
              <a:lnSpc>
                <a:spcPct val="150000"/>
              </a:lnSpc>
              <a:buClr>
                <a:srgbClr val="BE0F34"/>
              </a:buClr>
              <a:buSzPct val="105000"/>
              <a:buFont typeface="Arial" panose="020B0604020202020204" pitchFamily="34" charset="0"/>
              <a:buChar char="&gt;"/>
            </a:pPr>
            <a:r>
              <a:rPr lang="en-US" dirty="0">
                <a:solidFill>
                  <a:srgbClr val="333333"/>
                </a:solidFill>
                <a:latin typeface="+mj-lt"/>
              </a:rPr>
              <a:t>Property managers</a:t>
            </a:r>
          </a:p>
        </p:txBody>
      </p:sp>
      <p:sp>
        <p:nvSpPr>
          <p:cNvPr id="8" name="TextBox 7">
            <a:extLst>
              <a:ext uri="{FF2B5EF4-FFF2-40B4-BE49-F238E27FC236}">
                <a16:creationId xmlns:a16="http://schemas.microsoft.com/office/drawing/2014/main" id="{57693184-0E77-4097-A155-EE40B974F918}"/>
              </a:ext>
            </a:extLst>
          </p:cNvPr>
          <p:cNvSpPr txBox="1"/>
          <p:nvPr/>
        </p:nvSpPr>
        <p:spPr>
          <a:xfrm>
            <a:off x="5315679" y="3440332"/>
            <a:ext cx="5372100" cy="2949525"/>
          </a:xfrm>
          <a:prstGeom prst="rect">
            <a:avLst/>
          </a:prstGeom>
          <a:noFill/>
        </p:spPr>
        <p:txBody>
          <a:bodyPr wrap="square" rtlCol="0">
            <a:spAutoFit/>
          </a:bodyPr>
          <a:lstStyle/>
          <a:p>
            <a:pPr marL="285750" indent="-285750">
              <a:lnSpc>
                <a:spcPct val="150000"/>
              </a:lnSpc>
              <a:buClr>
                <a:srgbClr val="BE0F34"/>
              </a:buClr>
              <a:buSzPct val="105000"/>
              <a:buFont typeface="Arial" panose="020B0604020202020204" pitchFamily="34" charset="0"/>
              <a:buChar char="&gt;"/>
            </a:pPr>
            <a:r>
              <a:rPr lang="en-US" dirty="0">
                <a:solidFill>
                  <a:srgbClr val="333333"/>
                </a:solidFill>
                <a:latin typeface="+mj-lt"/>
              </a:rPr>
              <a:t>Developers</a:t>
            </a:r>
          </a:p>
          <a:p>
            <a:pPr marL="285750" indent="-285750">
              <a:lnSpc>
                <a:spcPct val="150000"/>
              </a:lnSpc>
              <a:buClr>
                <a:srgbClr val="BE0F34"/>
              </a:buClr>
              <a:buSzPct val="105000"/>
              <a:buFont typeface="Arial" panose="020B0604020202020204" pitchFamily="34" charset="0"/>
              <a:buChar char="&gt;"/>
            </a:pPr>
            <a:r>
              <a:rPr lang="en-US" dirty="0">
                <a:solidFill>
                  <a:srgbClr val="333333"/>
                </a:solidFill>
                <a:latin typeface="+mj-lt"/>
              </a:rPr>
              <a:t>Institutional investors</a:t>
            </a:r>
          </a:p>
          <a:p>
            <a:pPr marL="285750" indent="-285750">
              <a:lnSpc>
                <a:spcPct val="150000"/>
              </a:lnSpc>
              <a:buClr>
                <a:srgbClr val="BE0F34"/>
              </a:buClr>
              <a:buSzPct val="105000"/>
              <a:buFont typeface="Arial" panose="020B0604020202020204" pitchFamily="34" charset="0"/>
              <a:buChar char="&gt;"/>
            </a:pPr>
            <a:r>
              <a:rPr lang="en-US" dirty="0">
                <a:solidFill>
                  <a:srgbClr val="333333"/>
                </a:solidFill>
                <a:latin typeface="+mj-lt"/>
              </a:rPr>
              <a:t>Commercial lenders</a:t>
            </a:r>
          </a:p>
          <a:p>
            <a:pPr marL="285750" indent="-285750">
              <a:lnSpc>
                <a:spcPct val="150000"/>
              </a:lnSpc>
              <a:buClr>
                <a:srgbClr val="BE0F34"/>
              </a:buClr>
              <a:buSzPct val="105000"/>
              <a:buFont typeface="Arial" panose="020B0604020202020204" pitchFamily="34" charset="0"/>
              <a:buChar char="&gt;"/>
            </a:pPr>
            <a:r>
              <a:rPr lang="en-US" dirty="0">
                <a:solidFill>
                  <a:srgbClr val="333333"/>
                </a:solidFill>
                <a:latin typeface="+mj-lt"/>
              </a:rPr>
              <a:t>Portfolio managers (loan servicing)</a:t>
            </a:r>
          </a:p>
          <a:p>
            <a:pPr marL="285750" indent="-285750">
              <a:lnSpc>
                <a:spcPct val="150000"/>
              </a:lnSpc>
              <a:buClr>
                <a:srgbClr val="BE0F34"/>
              </a:buClr>
              <a:buSzPct val="105000"/>
              <a:buFont typeface="Arial" panose="020B0604020202020204" pitchFamily="34" charset="0"/>
              <a:buChar char="&gt;"/>
            </a:pPr>
            <a:r>
              <a:rPr lang="en-US" dirty="0">
                <a:solidFill>
                  <a:srgbClr val="333333"/>
                </a:solidFill>
                <a:latin typeface="+mj-lt"/>
              </a:rPr>
              <a:t>Attorneys</a:t>
            </a:r>
          </a:p>
          <a:p>
            <a:pPr marL="285750" indent="-285750">
              <a:lnSpc>
                <a:spcPct val="150000"/>
              </a:lnSpc>
              <a:buClr>
                <a:srgbClr val="BE0F34"/>
              </a:buClr>
              <a:buSzPct val="105000"/>
              <a:buFont typeface="Arial" panose="020B0604020202020204" pitchFamily="34" charset="0"/>
              <a:buChar char="&gt;"/>
            </a:pPr>
            <a:r>
              <a:rPr lang="en-US" dirty="0">
                <a:solidFill>
                  <a:srgbClr val="333333"/>
                </a:solidFill>
                <a:latin typeface="+mj-lt"/>
              </a:rPr>
              <a:t>Bankers</a:t>
            </a:r>
          </a:p>
          <a:p>
            <a:pPr marL="285750" indent="-285750">
              <a:lnSpc>
                <a:spcPct val="150000"/>
              </a:lnSpc>
              <a:buClr>
                <a:srgbClr val="BE0F34"/>
              </a:buClr>
              <a:buSzPct val="105000"/>
              <a:buFont typeface="Arial" panose="020B0604020202020204" pitchFamily="34" charset="0"/>
              <a:buChar char="&gt;"/>
            </a:pPr>
            <a:r>
              <a:rPr lang="en-US" dirty="0">
                <a:solidFill>
                  <a:srgbClr val="333333"/>
                </a:solidFill>
                <a:latin typeface="+mj-lt"/>
              </a:rPr>
              <a:t>Other allied professionals</a:t>
            </a:r>
          </a:p>
        </p:txBody>
      </p:sp>
    </p:spTree>
    <p:extLst>
      <p:ext uri="{BB962C8B-B14F-4D97-AF65-F5344CB8AC3E}">
        <p14:creationId xmlns:p14="http://schemas.microsoft.com/office/powerpoint/2010/main" val="3486981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2BE82F-072D-4C55-A603-A4236AEAFF2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177" y="1"/>
            <a:ext cx="12206177" cy="6858000"/>
          </a:xfrm>
          <a:prstGeom prst="rect">
            <a:avLst/>
          </a:prstGeom>
        </p:spPr>
      </p:pic>
      <p:pic>
        <p:nvPicPr>
          <p:cNvPr id="4" name="Picture 3">
            <a:extLst>
              <a:ext uri="{FF2B5EF4-FFF2-40B4-BE49-F238E27FC236}">
                <a16:creationId xmlns:a16="http://schemas.microsoft.com/office/drawing/2014/main" id="{0D60153E-2333-4F12-92DC-39CE9F2E56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1172" y="5903348"/>
            <a:ext cx="765817" cy="661442"/>
          </a:xfrm>
          <a:prstGeom prst="rect">
            <a:avLst/>
          </a:prstGeom>
        </p:spPr>
      </p:pic>
    </p:spTree>
    <p:extLst>
      <p:ext uri="{BB962C8B-B14F-4D97-AF65-F5344CB8AC3E}">
        <p14:creationId xmlns:p14="http://schemas.microsoft.com/office/powerpoint/2010/main" val="2396269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558F-14FB-4DD2-8EFA-C91E5D9712E9}"/>
              </a:ext>
            </a:extLst>
          </p:cNvPr>
          <p:cNvSpPr>
            <a:spLocks noGrp="1"/>
          </p:cNvSpPr>
          <p:nvPr>
            <p:ph type="title"/>
          </p:nvPr>
        </p:nvSpPr>
        <p:spPr>
          <a:xfrm>
            <a:off x="716941" y="310145"/>
            <a:ext cx="10515600" cy="1325563"/>
          </a:xfrm>
        </p:spPr>
        <p:txBody>
          <a:bodyPr/>
          <a:lstStyle/>
          <a:p>
            <a:r>
              <a:rPr lang="en-US" dirty="0">
                <a:solidFill>
                  <a:schemeClr val="bg1"/>
                </a:solidFill>
              </a:rPr>
              <a:t>Chapter Marketing Support</a:t>
            </a:r>
          </a:p>
        </p:txBody>
      </p:sp>
      <p:sp>
        <p:nvSpPr>
          <p:cNvPr id="3" name="TextBox 2">
            <a:extLst>
              <a:ext uri="{FF2B5EF4-FFF2-40B4-BE49-F238E27FC236}">
                <a16:creationId xmlns:a16="http://schemas.microsoft.com/office/drawing/2014/main" id="{655369E7-7486-4DD6-AA8B-21A5392FE803}"/>
              </a:ext>
            </a:extLst>
          </p:cNvPr>
          <p:cNvSpPr txBox="1"/>
          <p:nvPr/>
        </p:nvSpPr>
        <p:spPr>
          <a:xfrm>
            <a:off x="856307" y="3924672"/>
            <a:ext cx="4660900" cy="2246769"/>
          </a:xfrm>
          <a:prstGeom prst="rect">
            <a:avLst/>
          </a:prstGeom>
          <a:noFill/>
        </p:spPr>
        <p:txBody>
          <a:bodyPr wrap="square" rtlCol="0">
            <a:spAutoFit/>
          </a:bodyPr>
          <a:lstStyle/>
          <a:p>
            <a:pPr marL="285750" indent="-285750">
              <a:lnSpc>
                <a:spcPct val="150000"/>
              </a:lnSpc>
              <a:buClr>
                <a:srgbClr val="BE0F34"/>
              </a:buClr>
              <a:buSzPct val="105000"/>
              <a:buFont typeface="Arial" panose="020B0604020202020204" pitchFamily="34" charset="0"/>
              <a:buChar char="&gt;"/>
            </a:pPr>
            <a:r>
              <a:rPr lang="en-US" sz="2000" dirty="0">
                <a:solidFill>
                  <a:srgbClr val="333333"/>
                </a:solidFill>
                <a:latin typeface="+mj-lt"/>
              </a:rPr>
              <a:t>Graphic design services</a:t>
            </a:r>
          </a:p>
          <a:p>
            <a:pPr marL="285750" indent="-285750">
              <a:lnSpc>
                <a:spcPct val="150000"/>
              </a:lnSpc>
              <a:buClr>
                <a:srgbClr val="BE0F34"/>
              </a:buClr>
              <a:buSzPct val="105000"/>
              <a:buFont typeface="Arial" panose="020B0604020202020204" pitchFamily="34" charset="0"/>
              <a:buChar char="&gt;"/>
            </a:pPr>
            <a:r>
              <a:rPr lang="en-US" sz="2000" dirty="0">
                <a:solidFill>
                  <a:srgbClr val="333333"/>
                </a:solidFill>
                <a:latin typeface="+mj-lt"/>
              </a:rPr>
              <a:t>Professional templates</a:t>
            </a:r>
          </a:p>
          <a:p>
            <a:pPr marL="285750" indent="-285750">
              <a:lnSpc>
                <a:spcPct val="150000"/>
              </a:lnSpc>
              <a:buClr>
                <a:srgbClr val="BE0F34"/>
              </a:buClr>
              <a:buSzPct val="105000"/>
              <a:buFont typeface="Arial" panose="020B0604020202020204" pitchFamily="34" charset="0"/>
              <a:buChar char="&gt;"/>
            </a:pPr>
            <a:r>
              <a:rPr lang="en-US" sz="2000" dirty="0">
                <a:solidFill>
                  <a:srgbClr val="333333"/>
                </a:solidFill>
                <a:latin typeface="+mj-lt"/>
              </a:rPr>
              <a:t>Live and on-demand marketing tutorials</a:t>
            </a:r>
          </a:p>
          <a:p>
            <a:pPr>
              <a:buClr>
                <a:srgbClr val="BE0F34"/>
              </a:buClr>
              <a:buSzPct val="105000"/>
            </a:pPr>
            <a:endParaRPr lang="en-US" sz="2000" dirty="0">
              <a:solidFill>
                <a:srgbClr val="333333"/>
              </a:solidFill>
              <a:latin typeface="+mj-lt"/>
            </a:endParaRPr>
          </a:p>
        </p:txBody>
      </p:sp>
      <p:sp>
        <p:nvSpPr>
          <p:cNvPr id="4" name="TextBox 3">
            <a:extLst>
              <a:ext uri="{FF2B5EF4-FFF2-40B4-BE49-F238E27FC236}">
                <a16:creationId xmlns:a16="http://schemas.microsoft.com/office/drawing/2014/main" id="{6F4CDC96-206A-41B3-A1C3-06C0C5A6332D}"/>
              </a:ext>
            </a:extLst>
          </p:cNvPr>
          <p:cNvSpPr txBox="1"/>
          <p:nvPr/>
        </p:nvSpPr>
        <p:spPr>
          <a:xfrm>
            <a:off x="749300" y="1706139"/>
            <a:ext cx="9265259" cy="2046714"/>
          </a:xfrm>
          <a:prstGeom prst="rect">
            <a:avLst/>
          </a:prstGeom>
          <a:noFill/>
        </p:spPr>
        <p:txBody>
          <a:bodyPr wrap="square" rtlCol="0">
            <a:spAutoFit/>
          </a:bodyPr>
          <a:lstStyle/>
          <a:p>
            <a:r>
              <a:rPr lang="en-US" sz="2000" b="1" dirty="0">
                <a:solidFill>
                  <a:srgbClr val="333333"/>
                </a:solidFill>
                <a:latin typeface="+mj-lt"/>
              </a:rPr>
              <a:t>New this year:</a:t>
            </a:r>
            <a:r>
              <a:rPr lang="en-US" sz="2000" dirty="0">
                <a:solidFill>
                  <a:srgbClr val="333333"/>
                </a:solidFill>
                <a:latin typeface="+mj-lt"/>
              </a:rPr>
              <a:t> the Institute is </a:t>
            </a:r>
            <a:r>
              <a:rPr lang="en-US" sz="2000">
                <a:solidFill>
                  <a:srgbClr val="333333"/>
                </a:solidFill>
                <a:latin typeface="+mj-lt"/>
              </a:rPr>
              <a:t>offering unprecedented </a:t>
            </a:r>
            <a:r>
              <a:rPr lang="en-US" sz="2000" dirty="0">
                <a:solidFill>
                  <a:srgbClr val="333333"/>
                </a:solidFill>
                <a:latin typeface="+mj-lt"/>
              </a:rPr>
              <a:t>marketing support to CCIM chapters to help them raise awareness about the CCIM designation at the local level. Over the next two years, each region will have the opportunity to work with nationally renowned consultants to develop custom branding and marketing plans.</a:t>
            </a:r>
            <a:endParaRPr lang="en-US" sz="700" dirty="0">
              <a:solidFill>
                <a:srgbClr val="333333"/>
              </a:solidFill>
              <a:latin typeface="+mj-lt"/>
            </a:endParaRPr>
          </a:p>
          <a:p>
            <a:endParaRPr lang="en-US" sz="700" dirty="0">
              <a:solidFill>
                <a:srgbClr val="333333"/>
              </a:solidFill>
              <a:latin typeface="+mj-lt"/>
            </a:endParaRPr>
          </a:p>
          <a:p>
            <a:r>
              <a:rPr lang="en-US" sz="2000" dirty="0">
                <a:solidFill>
                  <a:srgbClr val="333333"/>
                </a:solidFill>
                <a:latin typeface="+mj-lt"/>
              </a:rPr>
              <a:t>And starting in early 2019, all CCIM Institute chapters will have access to:</a:t>
            </a:r>
          </a:p>
        </p:txBody>
      </p:sp>
      <p:sp>
        <p:nvSpPr>
          <p:cNvPr id="5" name="Rectangle 4">
            <a:extLst>
              <a:ext uri="{FF2B5EF4-FFF2-40B4-BE49-F238E27FC236}">
                <a16:creationId xmlns:a16="http://schemas.microsoft.com/office/drawing/2014/main" id="{269A08C1-FBEE-4F38-8874-A772BE1BE0FD}"/>
              </a:ext>
            </a:extLst>
          </p:cNvPr>
          <p:cNvSpPr/>
          <p:nvPr/>
        </p:nvSpPr>
        <p:spPr>
          <a:xfrm>
            <a:off x="4910918" y="3991647"/>
            <a:ext cx="3784600" cy="1015663"/>
          </a:xfrm>
          <a:prstGeom prst="rect">
            <a:avLst/>
          </a:prstGeom>
        </p:spPr>
        <p:txBody>
          <a:bodyPr wrap="square">
            <a:spAutoFit/>
          </a:bodyPr>
          <a:lstStyle/>
          <a:p>
            <a:pPr marL="285750" indent="-285750">
              <a:buClr>
                <a:srgbClr val="BE0F34"/>
              </a:buClr>
              <a:buSzPct val="103000"/>
              <a:buFont typeface="Arial" panose="020B0604020202020204" pitchFamily="34" charset="0"/>
              <a:buChar char="&gt;"/>
            </a:pPr>
            <a:r>
              <a:rPr lang="en-US" sz="2000" dirty="0">
                <a:solidFill>
                  <a:srgbClr val="333333"/>
                </a:solidFill>
                <a:latin typeface="+mj-lt"/>
              </a:rPr>
              <a:t>Project management services to help busy officers and administrators </a:t>
            </a:r>
          </a:p>
        </p:txBody>
      </p:sp>
    </p:spTree>
    <p:extLst>
      <p:ext uri="{BB962C8B-B14F-4D97-AF65-F5344CB8AC3E}">
        <p14:creationId xmlns:p14="http://schemas.microsoft.com/office/powerpoint/2010/main" val="10458757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4842</TotalTime>
  <Words>2530</Words>
  <Application>Microsoft Office PowerPoint</Application>
  <PresentationFormat>Widescreen</PresentationFormat>
  <Paragraphs>264</Paragraphs>
  <Slides>34</Slides>
  <Notes>17</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34</vt:i4>
      </vt:variant>
    </vt:vector>
  </HeadingPairs>
  <TitlesOfParts>
    <vt:vector size="39" baseType="lpstr">
      <vt:lpstr>Arial</vt:lpstr>
      <vt:lpstr>Calibri</vt:lpstr>
      <vt:lpstr>Calibri Light</vt:lpstr>
      <vt:lpstr>Office Theme</vt:lpstr>
      <vt:lpstr>1_Office Theme</vt:lpstr>
      <vt:lpstr>Life with The Pin</vt:lpstr>
      <vt:lpstr>PowerPoint Presentation</vt:lpstr>
      <vt:lpstr>PowerPoint Presentation</vt:lpstr>
      <vt:lpstr>Why CCIM?</vt:lpstr>
      <vt:lpstr>Innovation and Influence</vt:lpstr>
      <vt:lpstr>An Exclusive Designation</vt:lpstr>
      <vt:lpstr>Represented Across Specialties</vt:lpstr>
      <vt:lpstr>PowerPoint Presentation</vt:lpstr>
      <vt:lpstr>Chapter Marketing Support</vt:lpstr>
      <vt:lpstr>Other National Initiatives</vt:lpstr>
      <vt:lpstr>CCIM Means Value</vt:lpstr>
      <vt:lpstr>Lifelong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Technology Platform</vt:lpstr>
      <vt:lpstr>PowerPoint Presentation</vt:lpstr>
      <vt:lpstr>PowerPoint Presentation</vt:lpstr>
      <vt:lpstr>PowerPoint Presentation</vt:lpstr>
      <vt:lpstr>Additional Benefits</vt:lpstr>
      <vt:lpstr>Affinity Provider Program</vt:lpstr>
      <vt:lpstr>Affinity Provider Program</vt:lpstr>
      <vt:lpstr>Affinity Provider Program</vt:lpstr>
      <vt:lpstr>Affinity Provider Program</vt:lpstr>
      <vt:lpstr>Preparing for Tomorrow</vt:lpstr>
      <vt:lpstr>PowerPoint Presentation</vt:lpstr>
      <vt:lpstr>Experience life with the pin.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Life with The Pin</dc:title>
  <dc:creator>Gina Orlandi</dc:creator>
  <cp:lastModifiedBy>Gina Orlandi</cp:lastModifiedBy>
  <cp:revision>151</cp:revision>
  <dcterms:created xsi:type="dcterms:W3CDTF">2017-09-06T21:17:36Z</dcterms:created>
  <dcterms:modified xsi:type="dcterms:W3CDTF">2019-01-29T21:23:05Z</dcterms:modified>
</cp:coreProperties>
</file>