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6"/>
  </p:notesMasterIdLst>
  <p:sldIdLst>
    <p:sldId id="263" r:id="rId3"/>
    <p:sldId id="265" r:id="rId4"/>
    <p:sldId id="297" r:id="rId5"/>
    <p:sldId id="298" r:id="rId6"/>
    <p:sldId id="299" r:id="rId7"/>
    <p:sldId id="300" r:id="rId8"/>
    <p:sldId id="264" r:id="rId9"/>
    <p:sldId id="266" r:id="rId10"/>
    <p:sldId id="301" r:id="rId11"/>
    <p:sldId id="303" r:id="rId12"/>
    <p:sldId id="302" r:id="rId13"/>
    <p:sldId id="304" r:id="rId14"/>
    <p:sldId id="271" r:id="rId15"/>
    <p:sldId id="294" r:id="rId16"/>
    <p:sldId id="272" r:id="rId17"/>
    <p:sldId id="274" r:id="rId18"/>
    <p:sldId id="273" r:id="rId19"/>
    <p:sldId id="275" r:id="rId20"/>
    <p:sldId id="276" r:id="rId21"/>
    <p:sldId id="291" r:id="rId22"/>
    <p:sldId id="306" r:id="rId23"/>
    <p:sldId id="307" r:id="rId24"/>
    <p:sldId id="308" r:id="rId25"/>
    <p:sldId id="309" r:id="rId26"/>
    <p:sldId id="310" r:id="rId27"/>
    <p:sldId id="311" r:id="rId28"/>
    <p:sldId id="312" r:id="rId29"/>
    <p:sldId id="313" r:id="rId30"/>
    <p:sldId id="314" r:id="rId31"/>
    <p:sldId id="315" r:id="rId32"/>
    <p:sldId id="316" r:id="rId33"/>
    <p:sldId id="296" r:id="rId34"/>
    <p:sldId id="292"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varScale="1">
        <p:scale>
          <a:sx n="85" d="100"/>
          <a:sy n="85" d="100"/>
        </p:scale>
        <p:origin x="408" y="7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00E0084-602A-4908-A81F-428973A37BC1}" type="datetimeFigureOut">
              <a:rPr lang="en-US" smtClean="0"/>
              <a:pPr/>
              <a:t>6/22/2020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534DB9F-CDAB-4310-A18C-4DA18D2C4D6F}" type="slidenum">
              <a:rPr lang="en-US" smtClean="0"/>
              <a:pPr/>
              <a:t>‹#›</a:t>
            </a:fld>
            <a:endParaRPr lang="en-US"/>
          </a:p>
        </p:txBody>
      </p:sp>
    </p:spTree>
    <p:extLst>
      <p:ext uri="{BB962C8B-B14F-4D97-AF65-F5344CB8AC3E}">
        <p14:creationId xmlns:p14="http://schemas.microsoft.com/office/powerpoint/2010/main" val="181984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E2F8A6-4990-4BA5-BD0E-1A9139608AC0}"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2F8A6-4990-4BA5-BD0E-1A9139608AC0}"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2F8A6-4990-4BA5-BD0E-1A9139608AC0}"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2F8A6-4990-4BA5-BD0E-1A9139608AC0}"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2F8A6-4990-4BA5-BD0E-1A9139608AC0}"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E2F8A6-4990-4BA5-BD0E-1A9139608AC0}"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E2F8A6-4990-4BA5-BD0E-1A9139608AC0}" type="datetimeFigureOut">
              <a:rPr lang="en-US" smtClean="0"/>
              <a:pPr/>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E2F8A6-4990-4BA5-BD0E-1A9139608AC0}" type="datetimeFigureOut">
              <a:rPr lang="en-US" smtClean="0"/>
              <a:pPr/>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2F8A6-4990-4BA5-BD0E-1A9139608AC0}" type="datetimeFigureOut">
              <a:rPr lang="en-US" smtClean="0"/>
              <a:pPr/>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E2F8A6-4990-4BA5-BD0E-1A9139608AC0}"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E2F8A6-4990-4BA5-BD0E-1A9139608AC0}"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4B247-F819-42B8-A048-D2A062B950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rgbClr val="C00000">
                <a:alpha val="73000"/>
              </a:srgbClr>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0" y="6172200"/>
            <a:ext cx="91440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fld id="{CEE4B247-F819-42B8-A048-D2A062B95066}" type="slidenum">
              <a:rPr lang="en-US" smtClean="0"/>
              <a:pPr algn="r"/>
              <a:t>‹#›</a:t>
            </a:fld>
            <a:endParaRPr lang="en-US" dirty="0"/>
          </a:p>
        </p:txBody>
      </p:sp>
      <p:pic>
        <p:nvPicPr>
          <p:cNvPr id="7" name="Picture 6" descr="CCIM_logo_4colors.jpg"/>
          <p:cNvPicPr>
            <a:picLocks noChangeAspect="1"/>
          </p:cNvPicPr>
          <p:nvPr/>
        </p:nvPicPr>
        <p:blipFill>
          <a:blip r:embed="rId13" cstate="print"/>
          <a:stretch>
            <a:fillRect/>
          </a:stretch>
        </p:blipFill>
        <p:spPr>
          <a:xfrm>
            <a:off x="152400" y="6248400"/>
            <a:ext cx="457200" cy="3942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cim.com/portfoliohandbook.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esignation@ccim.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rtfolio.cci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28800"/>
            <a:ext cx="7772400" cy="1771651"/>
          </a:xfrm>
          <a:solidFill>
            <a:schemeClr val="accent2"/>
          </a:solidFill>
        </p:spPr>
        <p:txBody>
          <a:bodyPr>
            <a:normAutofit fontScale="90000"/>
          </a:bodyPr>
          <a:lstStyle/>
          <a:p>
            <a:br>
              <a:rPr lang="en-US" b="1" dirty="0">
                <a:solidFill>
                  <a:schemeClr val="tx1">
                    <a:lumMod val="75000"/>
                    <a:lumOff val="25000"/>
                  </a:schemeClr>
                </a:solidFill>
              </a:rPr>
            </a:br>
            <a:r>
              <a:rPr lang="en-US" b="1" dirty="0"/>
              <a:t>Portfolio </a:t>
            </a:r>
            <a:br>
              <a:rPr lang="en-US" b="1" dirty="0"/>
            </a:br>
            <a:r>
              <a:rPr lang="en-US" b="1" dirty="0"/>
              <a:t>of Qualifying Experience</a:t>
            </a:r>
            <a:br>
              <a:rPr lang="en-US" dirty="0">
                <a:solidFill>
                  <a:schemeClr val="tx1">
                    <a:lumMod val="75000"/>
                    <a:lumOff val="25000"/>
                  </a:schemeClr>
                </a:solidFill>
              </a:rPr>
            </a:br>
            <a:endParaRPr lang="en-US" b="1" dirty="0">
              <a:solidFill>
                <a:schemeClr val="tx1">
                  <a:lumMod val="75000"/>
                  <a:lumOff val="25000"/>
                </a:schemeClr>
              </a:solidFill>
            </a:endParaRPr>
          </a:p>
        </p:txBody>
      </p:sp>
      <p:sp>
        <p:nvSpPr>
          <p:cNvPr id="5" name="Subtitle 4"/>
          <p:cNvSpPr>
            <a:spLocks noGrp="1"/>
          </p:cNvSpPr>
          <p:nvPr>
            <p:ph type="subTitle" idx="1"/>
          </p:nvPr>
        </p:nvSpPr>
        <p:spPr>
          <a:xfrm>
            <a:off x="1219200" y="3886200"/>
            <a:ext cx="6400800" cy="1752600"/>
          </a:xfrm>
        </p:spPr>
        <p:txBody>
          <a:bodyPr>
            <a:normAutofit/>
          </a:bodyPr>
          <a:lstStyle/>
          <a:p>
            <a:r>
              <a:rPr lang="en-US" sz="2800" b="1" dirty="0">
                <a:solidFill>
                  <a:schemeClr val="accent2">
                    <a:lumMod val="50000"/>
                  </a:schemeClr>
                </a:solidFill>
              </a:rPr>
              <a:t>Understanding the Submission Process. </a:t>
            </a:r>
          </a:p>
        </p:txBody>
      </p:sp>
      <p:pic>
        <p:nvPicPr>
          <p:cNvPr id="2" name="Picture 1"/>
          <p:cNvPicPr>
            <a:picLocks noChangeAspect="1"/>
          </p:cNvPicPr>
          <p:nvPr/>
        </p:nvPicPr>
        <p:blipFill>
          <a:blip r:embed="rId2"/>
          <a:stretch>
            <a:fillRect/>
          </a:stretch>
        </p:blipFill>
        <p:spPr>
          <a:xfrm>
            <a:off x="3852862" y="428626"/>
            <a:ext cx="1438275" cy="12573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2"/>
          </a:solidFill>
        </p:spPr>
        <p:txBody>
          <a:bodyPr>
            <a:normAutofit/>
          </a:bodyPr>
          <a:lstStyle/>
          <a:p>
            <a:r>
              <a:rPr lang="en-US" sz="4000" b="1" dirty="0">
                <a:latin typeface="Calibri" pitchFamily="34" charset="0"/>
                <a:ea typeface="ＭＳ Ｐゴシック" pitchFamily="34" charset="-128"/>
              </a:rPr>
              <a:t>Qualifying Activities</a:t>
            </a:r>
            <a:endParaRPr lang="en-US" sz="4000" dirty="0"/>
          </a:p>
        </p:txBody>
      </p:sp>
      <p:sp>
        <p:nvSpPr>
          <p:cNvPr id="3" name="Content Placeholder 2"/>
          <p:cNvSpPr>
            <a:spLocks noGrp="1"/>
          </p:cNvSpPr>
          <p:nvPr>
            <p:ph idx="1"/>
          </p:nvPr>
        </p:nvSpPr>
        <p:spPr/>
        <p:txBody>
          <a:bodyPr/>
          <a:lstStyle/>
          <a:p>
            <a:pPr>
              <a:lnSpc>
                <a:spcPct val="140000"/>
              </a:lnSpc>
              <a:spcBef>
                <a:spcPts val="0"/>
              </a:spcBef>
            </a:pPr>
            <a:r>
              <a:rPr lang="en-US" sz="2400" b="1" dirty="0">
                <a:latin typeface="Calibri" pitchFamily="34" charset="0"/>
                <a:ea typeface="ＭＳ Ｐゴシック" pitchFamily="34" charset="-128"/>
                <a:cs typeface="ＭＳ Ｐゴシック" pitchFamily="34" charset="-128"/>
              </a:rPr>
              <a:t>Commercial Real Estate Development</a:t>
            </a:r>
          </a:p>
          <a:p>
            <a:pPr lvl="1">
              <a:lnSpc>
                <a:spcPct val="140000"/>
              </a:lnSpc>
              <a:spcBef>
                <a:spcPts val="0"/>
              </a:spcBef>
            </a:pPr>
            <a:r>
              <a:rPr lang="en-US" sz="2000" b="1" dirty="0">
                <a:latin typeface="Calibri" pitchFamily="34" charset="0"/>
                <a:ea typeface="ＭＳ Ｐゴシック" pitchFamily="34" charset="-128"/>
              </a:rPr>
              <a:t>Must be completed</a:t>
            </a:r>
          </a:p>
          <a:p>
            <a:pPr lvl="1">
              <a:lnSpc>
                <a:spcPct val="140000"/>
              </a:lnSpc>
              <a:spcBef>
                <a:spcPts val="0"/>
              </a:spcBef>
            </a:pPr>
            <a:r>
              <a:rPr lang="en-US" sz="2000" b="1" dirty="0">
                <a:latin typeface="Calibri" pitchFamily="34" charset="0"/>
                <a:ea typeface="ＭＳ Ｐゴシック" pitchFamily="34" charset="-128"/>
              </a:rPr>
              <a:t>Value based on sale of property or 3rd party appraisal</a:t>
            </a:r>
          </a:p>
          <a:p>
            <a:pPr lvl="1">
              <a:lnSpc>
                <a:spcPct val="140000"/>
              </a:lnSpc>
              <a:spcBef>
                <a:spcPts val="0"/>
              </a:spcBef>
              <a:buNone/>
            </a:pPr>
            <a:endParaRPr lang="en-US" sz="2000" b="1" dirty="0">
              <a:latin typeface="Calibri" pitchFamily="34" charset="0"/>
              <a:ea typeface="ＭＳ Ｐゴシック" pitchFamily="34" charset="-128"/>
            </a:endParaRPr>
          </a:p>
          <a:p>
            <a:pPr>
              <a:lnSpc>
                <a:spcPct val="140000"/>
              </a:lnSpc>
              <a:spcBef>
                <a:spcPts val="0"/>
              </a:spcBef>
            </a:pPr>
            <a:r>
              <a:rPr lang="en-US" sz="2400" b="1" dirty="0">
                <a:latin typeface="Calibri" pitchFamily="34" charset="0"/>
                <a:ea typeface="ＭＳ Ｐゴシック" pitchFamily="34" charset="-128"/>
                <a:cs typeface="ＭＳ Ｐゴシック" pitchFamily="34" charset="-128"/>
              </a:rPr>
              <a:t>Commercial Mortgage Financing of Commercial Real Estate</a:t>
            </a:r>
          </a:p>
          <a:p>
            <a:pPr lvl="1">
              <a:lnSpc>
                <a:spcPct val="140000"/>
              </a:lnSpc>
              <a:spcBef>
                <a:spcPts val="0"/>
              </a:spcBef>
            </a:pPr>
            <a:r>
              <a:rPr lang="en-US" sz="2000" b="1" dirty="0">
                <a:latin typeface="Calibri" pitchFamily="34" charset="0"/>
                <a:ea typeface="ＭＳ Ｐゴシック" pitchFamily="34" charset="-128"/>
              </a:rPr>
              <a:t>Must be a Lender or Mortgage Broker</a:t>
            </a:r>
          </a:p>
          <a:p>
            <a:pPr lvl="1">
              <a:lnSpc>
                <a:spcPct val="140000"/>
              </a:lnSpc>
              <a:spcBef>
                <a:spcPts val="0"/>
              </a:spcBef>
            </a:pPr>
            <a:r>
              <a:rPr lang="en-US" sz="2000" b="1" dirty="0">
                <a:latin typeface="Calibri" pitchFamily="34" charset="0"/>
                <a:ea typeface="ＭＳ Ｐゴシック" pitchFamily="34" charset="-128"/>
              </a:rPr>
              <a:t>First-position loans only</a:t>
            </a:r>
          </a:p>
          <a:p>
            <a:pPr lvl="1">
              <a:lnSpc>
                <a:spcPct val="140000"/>
              </a:lnSpc>
              <a:spcBef>
                <a:spcPts val="0"/>
              </a:spcBef>
            </a:pPr>
            <a:r>
              <a:rPr lang="en-US" sz="2000" b="1" dirty="0">
                <a:latin typeface="Calibri" pitchFamily="34" charset="0"/>
                <a:ea typeface="ＭＳ Ｐゴシック" pitchFamily="34" charset="-128"/>
              </a:rPr>
              <a:t>Loans acquired for you/your company do not qualify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itchFamily="34" charset="0"/>
                <a:ea typeface="ＭＳ Ｐゴシック" pitchFamily="34" charset="-128"/>
              </a:rPr>
              <a:t>Qualifying Activities</a:t>
            </a:r>
            <a:endParaRPr lang="en-US" dirty="0"/>
          </a:p>
        </p:txBody>
      </p:sp>
      <p:sp>
        <p:nvSpPr>
          <p:cNvPr id="3" name="Content Placeholder 2"/>
          <p:cNvSpPr>
            <a:spLocks noGrp="1"/>
          </p:cNvSpPr>
          <p:nvPr>
            <p:ph idx="1"/>
          </p:nvPr>
        </p:nvSpPr>
        <p:spPr>
          <a:xfrm>
            <a:off x="457200" y="2209800"/>
            <a:ext cx="8229600" cy="3916363"/>
          </a:xfrm>
        </p:spPr>
        <p:txBody>
          <a:bodyPr/>
          <a:lstStyle/>
          <a:p>
            <a:pPr>
              <a:lnSpc>
                <a:spcPct val="140000"/>
              </a:lnSpc>
            </a:pPr>
            <a:r>
              <a:rPr lang="en-US" sz="2400" b="1" dirty="0">
                <a:latin typeface="Calibri" pitchFamily="34" charset="0"/>
                <a:ea typeface="ＭＳ Ｐゴシック" pitchFamily="34" charset="-128"/>
                <a:cs typeface="ＭＳ Ｐゴシック" pitchFamily="34" charset="-128"/>
              </a:rPr>
              <a:t>Commercial Real Estate Consulting</a:t>
            </a:r>
          </a:p>
          <a:p>
            <a:pPr lvl="1">
              <a:lnSpc>
                <a:spcPct val="140000"/>
              </a:lnSpc>
            </a:pPr>
            <a:r>
              <a:rPr lang="en-US" sz="2000" b="1" dirty="0">
                <a:latin typeface="Calibri" pitchFamily="34" charset="0"/>
                <a:ea typeface="ＭＳ Ｐゴシック" pitchFamily="34" charset="-128"/>
              </a:rPr>
              <a:t>Must be third-party consulting agreement </a:t>
            </a:r>
          </a:p>
          <a:p>
            <a:pPr lvl="1">
              <a:lnSpc>
                <a:spcPct val="140000"/>
              </a:lnSpc>
            </a:pPr>
            <a:r>
              <a:rPr lang="en-US" sz="2000" b="1" dirty="0">
                <a:latin typeface="Calibri" pitchFamily="34" charset="0"/>
                <a:ea typeface="ＭＳ Ｐゴシック" pitchFamily="34" charset="-128"/>
              </a:rPr>
              <a:t>Full copy of the consulting report and proof of payment</a:t>
            </a:r>
          </a:p>
          <a:p>
            <a:pPr lvl="1">
              <a:lnSpc>
                <a:spcPct val="140000"/>
              </a:lnSpc>
            </a:pPr>
            <a:endParaRPr lang="en-US" sz="2000" b="1" dirty="0">
              <a:latin typeface="Calibri" pitchFamily="34" charset="0"/>
              <a:ea typeface="ＭＳ Ｐゴシック" pitchFamily="34" charset="-128"/>
            </a:endParaRPr>
          </a:p>
          <a:p>
            <a:r>
              <a:rPr lang="en-US" sz="2400" b="1" dirty="0">
                <a:latin typeface="Calibri" pitchFamily="34" charset="0"/>
                <a:ea typeface="ＭＳ Ｐゴシック" pitchFamily="34" charset="-128"/>
                <a:cs typeface="ＭＳ Ｐゴシック" pitchFamily="34" charset="-128"/>
              </a:rPr>
              <a:t>Commercial Appraisals by commercial Appraisers</a:t>
            </a:r>
          </a:p>
          <a:p>
            <a:endParaRPr lang="en-US" dirty="0"/>
          </a:p>
        </p:txBody>
      </p:sp>
      <p:sp>
        <p:nvSpPr>
          <p:cNvPr id="4" name="Title 1"/>
          <p:cNvSpPr txBox="1">
            <a:spLocks/>
          </p:cNvSpPr>
          <p:nvPr/>
        </p:nvSpPr>
        <p:spPr>
          <a:xfrm>
            <a:off x="609600" y="427038"/>
            <a:ext cx="8229600" cy="1143000"/>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j-cs"/>
              </a:rPr>
              <a:t>Qualifying Activities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j-cs"/>
              </a:rPr>
              <a:t>Qualifying Activities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p:txBody>
          <a:bodyPr>
            <a:normAutofit lnSpcReduction="10000"/>
          </a:bodyPr>
          <a:lstStyle/>
          <a:p>
            <a:pPr>
              <a:lnSpc>
                <a:spcPct val="140000"/>
              </a:lnSpc>
              <a:spcBef>
                <a:spcPts val="0"/>
              </a:spcBef>
            </a:pPr>
            <a:r>
              <a:rPr lang="en-US" sz="2400" b="1" dirty="0">
                <a:latin typeface="Calibri" pitchFamily="34" charset="0"/>
                <a:ea typeface="ＭＳ Ｐゴシック" pitchFamily="34" charset="-128"/>
                <a:cs typeface="ＭＳ Ｐゴシック" pitchFamily="34" charset="-128"/>
              </a:rPr>
              <a:t>Active Managers of Commercial Investment Real Estate Representatives/Agents</a:t>
            </a:r>
          </a:p>
          <a:p>
            <a:pPr>
              <a:lnSpc>
                <a:spcPct val="140000"/>
              </a:lnSpc>
              <a:spcBef>
                <a:spcPts val="0"/>
              </a:spcBef>
              <a:buNone/>
            </a:pPr>
            <a:endParaRPr lang="en-US" sz="2400" b="1" dirty="0">
              <a:latin typeface="Calibri" pitchFamily="34" charset="0"/>
              <a:ea typeface="ＭＳ Ｐゴシック" pitchFamily="34" charset="-128"/>
              <a:cs typeface="ＭＳ Ｐゴシック" pitchFamily="34" charset="-128"/>
            </a:endParaRPr>
          </a:p>
          <a:p>
            <a:pPr>
              <a:lnSpc>
                <a:spcPct val="140000"/>
              </a:lnSpc>
              <a:spcBef>
                <a:spcPts val="0"/>
              </a:spcBef>
            </a:pPr>
            <a:r>
              <a:rPr lang="en-US" sz="2400" b="1" dirty="0">
                <a:latin typeface="Calibri" pitchFamily="34" charset="0"/>
                <a:ea typeface="ＭＳ Ｐゴシック" pitchFamily="34" charset="-128"/>
                <a:cs typeface="ＭＳ Ｐゴシック" pitchFamily="34" charset="-128"/>
              </a:rPr>
              <a:t>Commercial Investment Real Estate Active Advisor </a:t>
            </a:r>
          </a:p>
          <a:p>
            <a:pPr lvl="1">
              <a:lnSpc>
                <a:spcPct val="140000"/>
              </a:lnSpc>
              <a:spcBef>
                <a:spcPts val="0"/>
              </a:spcBef>
            </a:pPr>
            <a:r>
              <a:rPr lang="en-US" sz="2000" b="1" dirty="0">
                <a:latin typeface="Calibri" pitchFamily="34" charset="0"/>
                <a:ea typeface="ＭＳ Ｐゴシック" pitchFamily="34" charset="-128"/>
              </a:rPr>
              <a:t>($500,000 in fees)</a:t>
            </a:r>
          </a:p>
          <a:p>
            <a:pPr lvl="1">
              <a:lnSpc>
                <a:spcPct val="140000"/>
              </a:lnSpc>
              <a:spcBef>
                <a:spcPts val="0"/>
              </a:spcBef>
              <a:buNone/>
            </a:pPr>
            <a:endParaRPr lang="en-US" sz="2000" b="1" dirty="0">
              <a:latin typeface="Calibri" pitchFamily="34" charset="0"/>
              <a:ea typeface="ＭＳ Ｐゴシック" pitchFamily="34" charset="-128"/>
            </a:endParaRPr>
          </a:p>
          <a:p>
            <a:pPr>
              <a:lnSpc>
                <a:spcPct val="140000"/>
              </a:lnSpc>
              <a:spcBef>
                <a:spcPts val="0"/>
              </a:spcBef>
            </a:pPr>
            <a:r>
              <a:rPr lang="en-US" sz="2400" b="1" i="1" dirty="0">
                <a:latin typeface="Calibri" pitchFamily="34" charset="0"/>
                <a:ea typeface="ＭＳ Ｐゴシック" pitchFamily="34" charset="-128"/>
                <a:cs typeface="ＭＳ Ｐゴシック" pitchFamily="34" charset="-128"/>
              </a:rPr>
              <a:t>Non-Transactional Professionals - Asset Managers/Corporate RE Exec, etc. (large commercial organizations)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2"/>
          </a:solidFill>
        </p:spPr>
        <p:txBody>
          <a:bodyPr>
            <a:normAutofit/>
          </a:bodyPr>
          <a:lstStyle/>
          <a:p>
            <a:r>
              <a:rPr lang="en-US" sz="4000" b="1" dirty="0"/>
              <a:t>Non-Qualifying Activities</a:t>
            </a:r>
          </a:p>
        </p:txBody>
      </p:sp>
      <p:sp>
        <p:nvSpPr>
          <p:cNvPr id="3" name="Content Placeholder 2"/>
          <p:cNvSpPr>
            <a:spLocks noGrp="1"/>
          </p:cNvSpPr>
          <p:nvPr>
            <p:ph idx="1"/>
          </p:nvPr>
        </p:nvSpPr>
        <p:spPr>
          <a:xfrm>
            <a:off x="304800" y="1295401"/>
            <a:ext cx="8382000" cy="4495800"/>
          </a:xfrm>
        </p:spPr>
        <p:txBody>
          <a:bodyPr>
            <a:normAutofit fontScale="25000" lnSpcReduction="20000"/>
          </a:bodyPr>
          <a:lstStyle/>
          <a:p>
            <a:pPr>
              <a:defRPr/>
            </a:pPr>
            <a:r>
              <a:rPr lang="en-US" sz="5600" dirty="0">
                <a:latin typeface="Calibri" pitchFamily="34" charset="0"/>
                <a:ea typeface="ＭＳ Ｐゴシック" pitchFamily="34" charset="-128"/>
                <a:cs typeface="ＭＳ Ｐゴシック" pitchFamily="34" charset="-128"/>
              </a:rPr>
              <a:t>Apartment Management and Apartment/Residential Leasing</a:t>
            </a:r>
          </a:p>
          <a:p>
            <a:pPr>
              <a:defRPr/>
            </a:pPr>
            <a:r>
              <a:rPr lang="en-US" sz="5600" dirty="0">
                <a:latin typeface="Calibri" pitchFamily="34" charset="0"/>
                <a:ea typeface="ＭＳ Ｐゴシック" pitchFamily="34" charset="-128"/>
                <a:cs typeface="ＭＳ Ｐゴシック" pitchFamily="34" charset="-128"/>
              </a:rPr>
              <a:t>Assumption Loans </a:t>
            </a:r>
          </a:p>
          <a:p>
            <a:pPr>
              <a:defRPr/>
            </a:pPr>
            <a:r>
              <a:rPr lang="en-US" sz="5600" dirty="0">
                <a:latin typeface="Calibri" pitchFamily="34" charset="0"/>
                <a:ea typeface="ＭＳ Ｐゴシック" pitchFamily="34" charset="-128"/>
                <a:cs typeface="ＭＳ Ｐゴシック" pitchFamily="34" charset="-128"/>
              </a:rPr>
              <a:t>Construction/Building, Space Planning, Remodeling, Project Management of commercial or investment real estate</a:t>
            </a:r>
          </a:p>
          <a:p>
            <a:pPr>
              <a:defRPr/>
            </a:pPr>
            <a:r>
              <a:rPr lang="en-US" sz="5600" dirty="0">
                <a:latin typeface="Calibri" pitchFamily="34" charset="0"/>
                <a:ea typeface="ＭＳ Ｐゴシック" pitchFamily="34" charset="-128"/>
                <a:cs typeface="ＭＳ Ｐゴシック" pitchFamily="34" charset="-128"/>
              </a:rPr>
              <a:t>Sale of Businesses</a:t>
            </a:r>
          </a:p>
          <a:p>
            <a:pPr>
              <a:defRPr/>
            </a:pPr>
            <a:r>
              <a:rPr lang="en-US" sz="5600" dirty="0">
                <a:latin typeface="Calibri" pitchFamily="34" charset="0"/>
                <a:ea typeface="ＭＳ Ｐゴシック" pitchFamily="34" charset="-128"/>
                <a:cs typeface="ＭＳ Ｐゴシック" pitchFamily="34" charset="-128"/>
              </a:rPr>
              <a:t>Land: sales of less than four single-family unimproved lots i.e. residential land</a:t>
            </a:r>
          </a:p>
          <a:p>
            <a:pPr>
              <a:defRPr/>
            </a:pPr>
            <a:r>
              <a:rPr lang="en-US" sz="5600" dirty="0">
                <a:latin typeface="Calibri" pitchFamily="34" charset="0"/>
                <a:ea typeface="ＭＳ Ｐゴシック" pitchFamily="34" charset="-128"/>
                <a:cs typeface="ＭＳ Ｐゴシック" pitchFamily="34" charset="-128"/>
              </a:rPr>
              <a:t>Leasing of self storage units, boat slips, billboards </a:t>
            </a:r>
          </a:p>
          <a:p>
            <a:pPr>
              <a:defRPr/>
            </a:pPr>
            <a:r>
              <a:rPr lang="en-US" sz="5600" dirty="0">
                <a:latin typeface="Calibri" pitchFamily="34" charset="0"/>
                <a:ea typeface="ＭＳ Ｐゴシック" pitchFamily="34" charset="-128"/>
                <a:cs typeface="ＭＳ Ｐゴシック" pitchFamily="34" charset="-128"/>
              </a:rPr>
              <a:t>Mortgage financing on residential property of four or less units. </a:t>
            </a:r>
          </a:p>
          <a:p>
            <a:pPr>
              <a:defRPr/>
            </a:pPr>
            <a:r>
              <a:rPr lang="en-US" sz="5600" dirty="0">
                <a:latin typeface="Calibri" pitchFamily="34" charset="0"/>
                <a:ea typeface="ＭＳ Ｐゴシック" pitchFamily="34" charset="-128"/>
                <a:cs typeface="ＭＳ Ｐゴシック" pitchFamily="34" charset="-128"/>
              </a:rPr>
              <a:t>Property Management Duties</a:t>
            </a:r>
          </a:p>
          <a:p>
            <a:pPr>
              <a:defRPr/>
            </a:pPr>
            <a:r>
              <a:rPr lang="en-US" sz="5600" dirty="0">
                <a:latin typeface="Calibri" pitchFamily="34" charset="0"/>
                <a:ea typeface="ＭＳ Ｐゴシック" pitchFamily="34" charset="-128"/>
                <a:cs typeface="ＭＳ Ｐゴシック" pitchFamily="34" charset="-128"/>
              </a:rPr>
              <a:t>Referral fees from any source including commercial real estate </a:t>
            </a:r>
          </a:p>
          <a:p>
            <a:pPr>
              <a:defRPr/>
            </a:pPr>
            <a:r>
              <a:rPr lang="en-US" sz="5600" dirty="0">
                <a:latin typeface="Calibri" pitchFamily="34" charset="0"/>
                <a:ea typeface="ＭＳ Ｐゴシック" pitchFamily="34" charset="-128"/>
                <a:cs typeface="ＭＳ Ｐゴシック" pitchFamily="34" charset="-128"/>
              </a:rPr>
              <a:t>Secondary or underlying loans of commercial real estate </a:t>
            </a:r>
          </a:p>
          <a:p>
            <a:pPr>
              <a:defRPr/>
            </a:pPr>
            <a:r>
              <a:rPr lang="en-US" sz="5600" dirty="0">
                <a:latin typeface="Calibri" pitchFamily="34" charset="0"/>
                <a:ea typeface="ＭＳ Ｐゴシック" pitchFamily="34" charset="-128"/>
                <a:cs typeface="ＭＳ Ｐゴシック" pitchFamily="34" charset="-128"/>
              </a:rPr>
              <a:t>The sale or purchase or exchange of personal residences </a:t>
            </a:r>
          </a:p>
          <a:p>
            <a:pPr>
              <a:defRPr/>
            </a:pPr>
            <a:r>
              <a:rPr lang="en-US" sz="5600" dirty="0">
                <a:latin typeface="Calibri" pitchFamily="34" charset="0"/>
                <a:ea typeface="ＭＳ Ｐゴシック" pitchFamily="34" charset="-128"/>
                <a:cs typeface="ＭＳ Ｐゴシック" pitchFamily="34" charset="-128"/>
              </a:rPr>
              <a:t>Auctioning of Real Estate - may qualify if certain functions were performed (see Exchange/Sales/Acquisition) </a:t>
            </a:r>
          </a:p>
          <a:p>
            <a:pPr>
              <a:defRPr/>
            </a:pPr>
            <a:r>
              <a:rPr lang="en-US" sz="5600" dirty="0">
                <a:latin typeface="Calibri" pitchFamily="34" charset="0"/>
                <a:ea typeface="ＭＳ Ｐゴシック" pitchFamily="34" charset="-128"/>
                <a:cs typeface="ＭＳ Ｐゴシック" pitchFamily="34" charset="-128"/>
              </a:rPr>
              <a:t>Academic analysis/consulting/coursework</a:t>
            </a:r>
          </a:p>
          <a:p>
            <a:pPr>
              <a:defRPr/>
            </a:pPr>
            <a:r>
              <a:rPr lang="en-US" sz="5600" dirty="0">
                <a:latin typeface="Calibri" pitchFamily="34" charset="0"/>
                <a:ea typeface="ＭＳ Ｐゴシック" pitchFamily="34" charset="-128"/>
                <a:cs typeface="ＭＳ Ｐゴシック" pitchFamily="34" charset="-128"/>
              </a:rPr>
              <a:t>Real Estate Notes</a:t>
            </a:r>
          </a:p>
          <a:p>
            <a:pPr>
              <a:defRPr/>
            </a:pPr>
            <a:r>
              <a:rPr lang="en-US" sz="5600" dirty="0">
                <a:latin typeface="Calibri" pitchFamily="34" charset="0"/>
                <a:ea typeface="ＭＳ Ｐゴシック" pitchFamily="34" charset="-128"/>
                <a:cs typeface="ＭＳ Ｐゴシック" pitchFamily="34" charset="-128"/>
              </a:rPr>
              <a:t>Flipping houses</a:t>
            </a:r>
          </a:p>
          <a:p>
            <a:pPr>
              <a:defRPr/>
            </a:pPr>
            <a:r>
              <a:rPr lang="en-US" sz="5600" dirty="0">
                <a:latin typeface="Calibri" pitchFamily="34" charset="0"/>
                <a:ea typeface="ＭＳ Ｐゴシック" pitchFamily="34" charset="-128"/>
                <a:cs typeface="ＭＳ Ｐゴシック" pitchFamily="34" charset="-128"/>
              </a:rPr>
              <a:t>Broker Opinion of value</a:t>
            </a:r>
          </a:p>
          <a:p>
            <a:pPr>
              <a:defRPr/>
            </a:pPr>
            <a:r>
              <a:rPr lang="en-US" sz="5600" dirty="0">
                <a:latin typeface="Calibri" pitchFamily="34" charset="0"/>
                <a:ea typeface="ＭＳ Ｐゴシック" pitchFamily="34" charset="-128"/>
                <a:cs typeface="ＭＳ Ｐゴシック" pitchFamily="34" charset="-128"/>
              </a:rPr>
              <a:t>Residential appraisals</a:t>
            </a:r>
          </a:p>
          <a:p>
            <a:pPr>
              <a:defRPr/>
            </a:pPr>
            <a:r>
              <a:rPr lang="en-US" sz="5600" dirty="0">
                <a:latin typeface="Calibri" pitchFamily="34" charset="0"/>
                <a:ea typeface="ＭＳ Ｐゴシック" pitchFamily="34" charset="-128"/>
                <a:cs typeface="ＭＳ Ｐゴシック" pitchFamily="34" charset="-128"/>
              </a:rPr>
              <a:t>Land sales of four (4) or less single-family unimproved lots</a:t>
            </a:r>
          </a:p>
          <a:p>
            <a:pPr>
              <a:defRPr/>
            </a:pPr>
            <a:r>
              <a:rPr lang="en-US" sz="5600" dirty="0">
                <a:latin typeface="Calibri" pitchFamily="34" charset="0"/>
                <a:ea typeface="ＭＳ Ｐゴシック" pitchFamily="34" charset="-128"/>
                <a:cs typeface="ＭＳ Ｐゴシック" pitchFamily="34" charset="-128"/>
              </a:rPr>
              <a:t>Investment Activities (REITS, Stock Funds, Limited Partnerships, etc.)</a:t>
            </a:r>
          </a:p>
          <a:p>
            <a:pPr>
              <a:defRPr/>
            </a:pPr>
            <a:r>
              <a:rPr lang="en-US" sz="5600" dirty="0">
                <a:latin typeface="Calibri" pitchFamily="34" charset="0"/>
                <a:ea typeface="ＭＳ Ｐゴシック" pitchFamily="34" charset="-128"/>
                <a:cs typeface="ＭＳ Ｐゴシック" pitchFamily="34" charset="-128"/>
              </a:rPr>
              <a:t>All residential investments leases, including apartment lease condominiums and student housing</a:t>
            </a:r>
            <a:endParaRPr lang="en-US" b="1" i="1" dirty="0">
              <a:solidFill>
                <a:srgbClr val="B32236"/>
              </a:solidFill>
              <a:latin typeface="Calibri" pitchFamily="34" charset="0"/>
              <a:ea typeface="ＭＳ Ｐゴシック" pitchFamily="34" charset="-128"/>
              <a:cs typeface="ＭＳ Ｐゴシック" pitchFamily="34" charset="-128"/>
            </a:endParaRPr>
          </a:p>
          <a:p>
            <a:pPr marL="0" indent="0">
              <a:buNone/>
              <a:defRPr/>
            </a:pPr>
            <a:endParaRPr lang="en-US" sz="3700" b="1" i="1" dirty="0">
              <a:solidFill>
                <a:srgbClr val="B32236"/>
              </a:solidFill>
              <a:latin typeface="Calibri" pitchFamily="34" charset="0"/>
              <a:ea typeface="ＭＳ Ｐゴシック" pitchFamily="34" charset="-128"/>
              <a:cs typeface="ＭＳ Ｐゴシック" pitchFamily="34" charset="-128"/>
            </a:endParaRPr>
          </a:p>
          <a:p>
            <a:pPr marL="0" indent="0">
              <a:buNone/>
              <a:defRPr/>
            </a:pPr>
            <a:r>
              <a:rPr lang="en-US" sz="3700" b="1" i="1" dirty="0">
                <a:solidFill>
                  <a:srgbClr val="B32236"/>
                </a:solidFill>
                <a:latin typeface="Calibri" pitchFamily="34" charset="0"/>
                <a:ea typeface="ＭＳ Ｐゴシック" pitchFamily="34" charset="-128"/>
                <a:cs typeface="ＭＳ Ｐゴシック" pitchFamily="34" charset="-128"/>
              </a:rPr>
              <a:t>Other activities not listed here may not qualify.  If you have a question on Qualification, please review the Portfolio Handbook.</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itchFamily="34" charset="0"/>
                <a:ea typeface="ＭＳ Ｐゴシック" pitchFamily="34" charset="-128"/>
              </a:rPr>
              <a:t>Questions About Qualifications</a:t>
            </a:r>
            <a:endParaRPr lang="en-US" dirty="0"/>
          </a:p>
        </p:txBody>
      </p:sp>
      <p:sp>
        <p:nvSpPr>
          <p:cNvPr id="3" name="Content Placeholder 2"/>
          <p:cNvSpPr>
            <a:spLocks noGrp="1"/>
          </p:cNvSpPr>
          <p:nvPr>
            <p:ph idx="1"/>
          </p:nvPr>
        </p:nvSpPr>
        <p:spPr/>
        <p:txBody>
          <a:bodyPr>
            <a:normAutofit/>
          </a:bodyPr>
          <a:lstStyle/>
          <a:p>
            <a:r>
              <a:rPr lang="en-US" b="1" dirty="0">
                <a:solidFill>
                  <a:schemeClr val="tx1">
                    <a:lumMod val="75000"/>
                    <a:lumOff val="25000"/>
                  </a:schemeClr>
                </a:solidFill>
                <a:latin typeface="Calibri" pitchFamily="34" charset="0"/>
                <a:ea typeface="ＭＳ Ｐゴシック" pitchFamily="34" charset="-128"/>
                <a:cs typeface="ＭＳ Ｐゴシック" pitchFamily="34" charset="-128"/>
              </a:rPr>
              <a:t>Where there is a question of whether your specialization qualifies for the designation, refer it to the overall principal: </a:t>
            </a:r>
            <a:endParaRPr lang="en-US" b="1" u="sng" dirty="0">
              <a:solidFill>
                <a:schemeClr val="tx1">
                  <a:lumMod val="75000"/>
                  <a:lumOff val="25000"/>
                </a:schemeClr>
              </a:solidFill>
              <a:latin typeface="Calibri" pitchFamily="34" charset="0"/>
              <a:ea typeface="ＭＳ Ｐゴシック" pitchFamily="34" charset="-128"/>
              <a:cs typeface="ＭＳ Ｐゴシック" pitchFamily="34" charset="-128"/>
            </a:endParaRPr>
          </a:p>
          <a:p>
            <a:pPr>
              <a:buNone/>
            </a:pPr>
            <a:r>
              <a:rPr lang="en-US" b="1" dirty="0">
                <a:solidFill>
                  <a:srgbClr val="B32236"/>
                </a:solidFill>
                <a:latin typeface="Calibri" pitchFamily="34" charset="0"/>
                <a:ea typeface="ＭＳ Ｐゴシック" pitchFamily="34" charset="-128"/>
                <a:cs typeface="ＭＳ Ｐゴシック" pitchFamily="34" charset="-128"/>
              </a:rPr>
              <a:t>	</a:t>
            </a:r>
            <a:r>
              <a:rPr lang="en-US" sz="2400" b="1" u="sng" dirty="0">
                <a:solidFill>
                  <a:srgbClr val="B32236"/>
                </a:solidFill>
                <a:latin typeface="Calibri" pitchFamily="34" charset="0"/>
                <a:ea typeface="ＭＳ Ｐゴシック" pitchFamily="34" charset="-128"/>
                <a:cs typeface="ＭＳ Ｐゴシック" pitchFamily="34" charset="-128"/>
              </a:rPr>
              <a:t>There must be substantial involvement with real property of a commercial and/or investment nature</a:t>
            </a:r>
            <a:r>
              <a:rPr lang="en-US" sz="2400" b="1" dirty="0">
                <a:solidFill>
                  <a:srgbClr val="B32236"/>
                </a:solidFill>
                <a:latin typeface="Calibri" pitchFamily="34" charset="0"/>
                <a:ea typeface="ＭＳ Ｐゴシック" pitchFamily="34" charset="-128"/>
                <a:cs typeface="ＭＳ Ｐゴシック" pitchFamily="34" charset="-128"/>
              </a:rPr>
              <a:t>.</a:t>
            </a:r>
          </a:p>
          <a:p>
            <a:pPr>
              <a:buNone/>
            </a:pPr>
            <a:endParaRPr lang="en-US" sz="2400" b="1" dirty="0">
              <a:solidFill>
                <a:srgbClr val="B32236"/>
              </a:solidFill>
              <a:latin typeface="Calibri" pitchFamily="34" charset="0"/>
              <a:ea typeface="ＭＳ Ｐゴシック" pitchFamily="34" charset="-128"/>
              <a:cs typeface="ＭＳ Ｐゴシック" pitchFamily="34" charset="-128"/>
            </a:endParaRPr>
          </a:p>
          <a:p>
            <a:pPr>
              <a:buNone/>
            </a:pPr>
            <a:r>
              <a:rPr lang="en-US" sz="2400" b="1" dirty="0">
                <a:solidFill>
                  <a:srgbClr val="B32236"/>
                </a:solidFill>
                <a:latin typeface="Calibri" pitchFamily="34" charset="0"/>
                <a:ea typeface="ＭＳ Ｐゴシック" pitchFamily="34" charset="-128"/>
                <a:cs typeface="ＭＳ Ｐゴシック" pitchFamily="34" charset="-128"/>
              </a:rPr>
              <a:t>	</a:t>
            </a:r>
            <a:r>
              <a:rPr lang="en-US" sz="2800" b="1" dirty="0">
                <a:latin typeface="Calibri" pitchFamily="34" charset="0"/>
                <a:ea typeface="ＭＳ Ｐゴシック" pitchFamily="34" charset="-128"/>
                <a:cs typeface="ＭＳ Ｐゴシック" pitchFamily="34" charset="-128"/>
              </a:rPr>
              <a:t>The </a:t>
            </a:r>
            <a:r>
              <a:rPr lang="en-US" u="sng" dirty="0">
                <a:hlinkClick r:id="rId2" tooltip="Portfolio of Qualifying Experience Handbook - CCIM Institute"/>
              </a:rPr>
              <a:t>Portfolio Handbook</a:t>
            </a:r>
            <a:r>
              <a:rPr lang="en-US" u="sng" dirty="0"/>
              <a:t> </a:t>
            </a:r>
            <a:r>
              <a:rPr lang="en-US" sz="2800" b="1" dirty="0">
                <a:latin typeface="Calibri" pitchFamily="34" charset="0"/>
                <a:ea typeface="ＭＳ Ｐゴシック" pitchFamily="34" charset="-128"/>
                <a:cs typeface="ＭＳ Ｐゴシック" pitchFamily="34" charset="-128"/>
              </a:rPr>
              <a:t>is your main resource for compiling your Portfolio of Qualifying Experience. </a:t>
            </a:r>
          </a:p>
          <a:p>
            <a:pPr>
              <a:buNone/>
            </a:pPr>
            <a:r>
              <a:rPr lang="en-US" sz="2400" b="1" dirty="0">
                <a:solidFill>
                  <a:srgbClr val="B32236"/>
                </a:solidFill>
                <a:latin typeface="Calibri" pitchFamily="34" charset="0"/>
                <a:ea typeface="ＭＳ Ｐゴシック" pitchFamily="34" charset="-128"/>
                <a:cs typeface="ＭＳ Ｐゴシック" pitchFamily="34" charset="-128"/>
              </a:rPr>
              <a:t>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t>Three Submission Options</a:t>
            </a:r>
            <a:br>
              <a:rPr lang="en-US" b="1" dirty="0"/>
            </a:br>
            <a:r>
              <a:rPr lang="en-US" sz="2200" b="1" dirty="0">
                <a:solidFill>
                  <a:schemeClr val="accent2">
                    <a:lumMod val="40000"/>
                    <a:lumOff val="60000"/>
                  </a:schemeClr>
                </a:solidFill>
              </a:rPr>
              <a:t>Streamlined, Streamlined Non-Transactional, Traditional</a:t>
            </a:r>
          </a:p>
        </p:txBody>
      </p:sp>
      <p:sp>
        <p:nvSpPr>
          <p:cNvPr id="3" name="Content Placeholder 2"/>
          <p:cNvSpPr>
            <a:spLocks noGrp="1"/>
          </p:cNvSpPr>
          <p:nvPr>
            <p:ph idx="1"/>
          </p:nvPr>
        </p:nvSpPr>
        <p:spPr/>
        <p:txBody>
          <a:bodyPr>
            <a:normAutofit lnSpcReduction="10000"/>
          </a:bodyPr>
          <a:lstStyle/>
          <a:p>
            <a:pPr>
              <a:buNone/>
            </a:pPr>
            <a:r>
              <a:rPr lang="en-US" sz="2000" b="1" dirty="0"/>
              <a:t>1. Streamlined</a:t>
            </a:r>
            <a:r>
              <a:rPr lang="en-US" dirty="0"/>
              <a:t> </a:t>
            </a:r>
            <a:r>
              <a:rPr lang="en-US" sz="2000" dirty="0"/>
              <a:t>(Online)</a:t>
            </a:r>
          </a:p>
          <a:p>
            <a:pPr>
              <a:buNone/>
            </a:pPr>
            <a:r>
              <a:rPr lang="en-US" sz="1700" dirty="0">
                <a:latin typeface="Calibri" pitchFamily="34" charset="0"/>
                <a:ea typeface="ＭＳ Ｐゴシック" pitchFamily="34" charset="-128"/>
                <a:cs typeface="ＭＳ Ｐゴシック" pitchFamily="34" charset="-128"/>
              </a:rPr>
              <a:t>The Streamlined Portfolio is </a:t>
            </a:r>
            <a:r>
              <a:rPr lang="en-US" sz="1700" b="1" i="1" u="sng" dirty="0">
                <a:latin typeface="Calibri" pitchFamily="34" charset="0"/>
                <a:ea typeface="ＭＳ Ｐゴシック" pitchFamily="34" charset="-128"/>
                <a:cs typeface="ＭＳ Ｐゴシック" pitchFamily="34" charset="-128"/>
              </a:rPr>
              <a:t>only</a:t>
            </a:r>
            <a:r>
              <a:rPr lang="en-US" sz="1700" i="1" dirty="0">
                <a:latin typeface="Calibri" pitchFamily="34" charset="0"/>
                <a:ea typeface="ＭＳ Ｐゴシック" pitchFamily="34" charset="-128"/>
                <a:cs typeface="ＭＳ Ｐゴシック" pitchFamily="34" charset="-128"/>
              </a:rPr>
              <a:t> </a:t>
            </a:r>
            <a:r>
              <a:rPr lang="en-US" sz="1700" dirty="0">
                <a:latin typeface="Calibri" pitchFamily="34" charset="0"/>
                <a:ea typeface="ＭＳ Ｐゴシック" pitchFamily="34" charset="-128"/>
                <a:cs typeface="ＭＳ Ｐゴシック" pitchFamily="34" charset="-128"/>
              </a:rPr>
              <a:t>available for Commercial Real Estate Professionals with </a:t>
            </a:r>
            <a:r>
              <a:rPr lang="en-US" sz="1700" b="1" dirty="0">
                <a:latin typeface="Calibri" pitchFamily="34" charset="0"/>
                <a:ea typeface="ＭＳ Ｐゴシック" pitchFamily="34" charset="-128"/>
                <a:cs typeface="ＭＳ Ｐゴシック" pitchFamily="34" charset="-128"/>
              </a:rPr>
              <a:t>five (5) or more consecutive years in the  Commercial</a:t>
            </a:r>
            <a:r>
              <a:rPr lang="en-US" sz="1700" b="1" i="1" dirty="0">
                <a:latin typeface="Calibri" pitchFamily="34" charset="0"/>
                <a:ea typeface="ＭＳ Ｐゴシック" pitchFamily="34" charset="-128"/>
                <a:cs typeface="ＭＳ Ｐゴシック" pitchFamily="34" charset="-128"/>
              </a:rPr>
              <a:t> </a:t>
            </a:r>
            <a:r>
              <a:rPr lang="en-US" sz="1700" b="1" dirty="0">
                <a:latin typeface="Calibri" pitchFamily="34" charset="0"/>
                <a:ea typeface="ＭＳ Ｐゴシック" pitchFamily="34" charset="-128"/>
                <a:cs typeface="ＭＳ Ｐゴシック" pitchFamily="34" charset="-128"/>
              </a:rPr>
              <a:t>real estate industry</a:t>
            </a:r>
            <a:r>
              <a:rPr lang="en-US" sz="1700" dirty="0">
                <a:latin typeface="Calibri" pitchFamily="34" charset="0"/>
                <a:ea typeface="ＭＳ Ｐゴシック" pitchFamily="34" charset="-128"/>
                <a:cs typeface="ＭＳ Ｐゴシック" pitchFamily="34" charset="-128"/>
              </a:rPr>
              <a:t>. </a:t>
            </a:r>
          </a:p>
          <a:p>
            <a:pPr>
              <a:buNone/>
            </a:pPr>
            <a:endParaRPr lang="en-US" sz="1600" dirty="0">
              <a:latin typeface="Calibri" pitchFamily="34" charset="0"/>
              <a:ea typeface="ＭＳ Ｐゴシック" pitchFamily="34" charset="-128"/>
              <a:cs typeface="ＭＳ Ｐゴシック" pitchFamily="34" charset="-128"/>
            </a:endParaRPr>
          </a:p>
          <a:p>
            <a:pPr>
              <a:buNone/>
            </a:pPr>
            <a:r>
              <a:rPr lang="en-US" sz="1600" b="1" dirty="0">
                <a:solidFill>
                  <a:schemeClr val="accent2">
                    <a:lumMod val="50000"/>
                  </a:schemeClr>
                </a:solidFill>
                <a:latin typeface="Calibri" pitchFamily="34" charset="0"/>
                <a:ea typeface="ＭＳ Ｐゴシック" pitchFamily="34" charset="-128"/>
                <a:cs typeface="ＭＳ Ｐゴシック" pitchFamily="34" charset="-128"/>
              </a:rPr>
              <a:t>Required Contents:</a:t>
            </a:r>
          </a:p>
          <a:p>
            <a:r>
              <a:rPr lang="en-US" sz="1600" dirty="0">
                <a:latin typeface="Calibri" pitchFamily="34" charset="0"/>
                <a:ea typeface="ＭＳ Ｐゴシック" pitchFamily="34" charset="-128"/>
                <a:cs typeface="ＭＳ Ｐゴシック" pitchFamily="34" charset="-128"/>
              </a:rPr>
              <a:t>Streamline Application</a:t>
            </a:r>
          </a:p>
          <a:p>
            <a:r>
              <a:rPr lang="en-US" sz="1600" dirty="0">
                <a:latin typeface="Calibri" pitchFamily="34" charset="0"/>
                <a:ea typeface="ＭＳ Ｐゴシック" pitchFamily="34" charset="-128"/>
                <a:cs typeface="ＭＳ Ｐゴシック" pitchFamily="34" charset="-128"/>
              </a:rPr>
              <a:t>Professional Resume of work experience (employment history) confirming at least five (5) years in the commercial real estate industry. </a:t>
            </a:r>
          </a:p>
          <a:p>
            <a:r>
              <a:rPr lang="en-US" sz="1600" dirty="0">
                <a:latin typeface="Calibri" pitchFamily="34" charset="0"/>
                <a:ea typeface="ＭＳ Ｐゴシック" pitchFamily="34" charset="-128"/>
                <a:cs typeface="ＭＳ Ｐゴシック" pitchFamily="34" charset="-128"/>
              </a:rPr>
              <a:t>Summary of your Qualifying Activities</a:t>
            </a:r>
          </a:p>
          <a:p>
            <a:r>
              <a:rPr lang="en-US" sz="1600" dirty="0">
                <a:latin typeface="Calibri" pitchFamily="34" charset="0"/>
                <a:ea typeface="ＭＳ Ｐゴシック" pitchFamily="34" charset="-128"/>
                <a:cs typeface="ＭＳ Ｐゴシック" pitchFamily="34" charset="-128"/>
              </a:rPr>
              <a:t>Signed and </a:t>
            </a:r>
            <a:r>
              <a:rPr lang="en-US" sz="1600" b="1" u="sng" dirty="0">
                <a:latin typeface="Calibri" pitchFamily="34" charset="0"/>
                <a:ea typeface="ＭＳ Ｐゴシック" pitchFamily="34" charset="-128"/>
                <a:cs typeface="ＭＳ Ｐゴシック" pitchFamily="34" charset="-128"/>
              </a:rPr>
              <a:t>notarized affidavit</a:t>
            </a:r>
            <a:r>
              <a:rPr lang="en-US" sz="1600" dirty="0">
                <a:latin typeface="Calibri" pitchFamily="34" charset="0"/>
                <a:ea typeface="ＭＳ Ｐゴシック" pitchFamily="34" charset="-128"/>
                <a:cs typeface="ＭＳ Ｐゴシック" pitchFamily="34" charset="-128"/>
              </a:rPr>
              <a:t> from a Managing Broker, Supervisor, CPA, etc.</a:t>
            </a:r>
          </a:p>
          <a:p>
            <a:r>
              <a:rPr lang="en-US" sz="1600" dirty="0">
                <a:latin typeface="Calibri" pitchFamily="34" charset="0"/>
                <a:ea typeface="ＭＳ Ｐゴシック" pitchFamily="34" charset="-128"/>
                <a:cs typeface="ＭＳ Ｐゴシック" pitchFamily="34" charset="-128"/>
              </a:rPr>
              <a:t>Detailed explanation of Role and Responsibilities</a:t>
            </a:r>
          </a:p>
          <a:p>
            <a:r>
              <a:rPr lang="en-US" sz="1600" dirty="0">
                <a:latin typeface="Calibri" pitchFamily="34" charset="0"/>
                <a:ea typeface="ＭＳ Ｐゴシック" pitchFamily="34" charset="-128"/>
                <a:cs typeface="ＭＳ Ｐゴシック" pitchFamily="34" charset="-128"/>
              </a:rPr>
              <a:t>Three letters of recommendation: </a:t>
            </a:r>
          </a:p>
          <a:p>
            <a:pPr lvl="2"/>
            <a:r>
              <a:rPr lang="en-US" sz="1600" b="1" dirty="0">
                <a:latin typeface="Calibri" pitchFamily="34" charset="0"/>
                <a:ea typeface="ＭＳ Ｐゴシック" pitchFamily="34" charset="-128"/>
                <a:cs typeface="Geneva"/>
              </a:rPr>
              <a:t>CCIM Designee </a:t>
            </a:r>
            <a:r>
              <a:rPr lang="en-US" sz="1600" dirty="0">
                <a:latin typeface="Calibri" pitchFamily="34" charset="0"/>
                <a:ea typeface="ＭＳ Ｐゴシック" pitchFamily="34" charset="-128"/>
                <a:cs typeface="Geneva"/>
              </a:rPr>
              <a:t>(who does not work in the same firm or is related to you)</a:t>
            </a:r>
          </a:p>
          <a:p>
            <a:pPr lvl="2"/>
            <a:r>
              <a:rPr lang="en-US" sz="1600" b="1" dirty="0">
                <a:latin typeface="Calibri" pitchFamily="34" charset="0"/>
                <a:ea typeface="ＭＳ Ｐゴシック" pitchFamily="34" charset="-128"/>
                <a:cs typeface="Geneva"/>
              </a:rPr>
              <a:t>Client</a:t>
            </a:r>
            <a:r>
              <a:rPr lang="en-US" sz="1600" dirty="0">
                <a:latin typeface="Calibri" pitchFamily="34" charset="0"/>
                <a:ea typeface="ＭＳ Ｐゴシック" pitchFamily="34" charset="-128"/>
                <a:cs typeface="Geneva"/>
              </a:rPr>
              <a:t> (someone whom you have worked for in a professional capacity)</a:t>
            </a:r>
          </a:p>
          <a:p>
            <a:pPr lvl="2"/>
            <a:r>
              <a:rPr lang="en-US" sz="1600" b="1" dirty="0">
                <a:latin typeface="Calibri" pitchFamily="34" charset="0"/>
                <a:ea typeface="ＭＳ Ｐゴシック" pitchFamily="34" charset="-128"/>
                <a:cs typeface="Geneva"/>
              </a:rPr>
              <a:t>Local Chapter Representative </a:t>
            </a:r>
            <a:r>
              <a:rPr lang="en-US" sz="1600" dirty="0">
                <a:latin typeface="Calibri" pitchFamily="34" charset="0"/>
                <a:ea typeface="ＭＳ Ｐゴシック" pitchFamily="34" charset="-128"/>
                <a:cs typeface="Geneva"/>
              </a:rPr>
              <a:t>(an authorized representative)</a:t>
            </a:r>
          </a:p>
          <a:p>
            <a:pPr>
              <a:buNone/>
            </a:pPr>
            <a:endParaRPr lang="en-US" sz="1400" dirty="0">
              <a:latin typeface="Calibri" pitchFamily="34" charset="0"/>
              <a:ea typeface="ＭＳ Ｐゴシック" pitchFamily="34" charset="-128"/>
              <a:cs typeface="ＭＳ Ｐゴシック" pitchFamily="34" charset="-128"/>
            </a:endParaRPr>
          </a:p>
          <a:p>
            <a:pPr>
              <a:buNone/>
            </a:pP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en-US" sz="4000" b="1" dirty="0"/>
              <a:t>Three Submission Options (Continued)</a:t>
            </a:r>
          </a:p>
        </p:txBody>
      </p:sp>
      <p:sp>
        <p:nvSpPr>
          <p:cNvPr id="3" name="Content Placeholder 2"/>
          <p:cNvSpPr>
            <a:spLocks noGrp="1"/>
          </p:cNvSpPr>
          <p:nvPr>
            <p:ph idx="1"/>
          </p:nvPr>
        </p:nvSpPr>
        <p:spPr>
          <a:xfrm>
            <a:off x="457200" y="1447800"/>
            <a:ext cx="8229600" cy="4678363"/>
          </a:xfrm>
        </p:spPr>
        <p:txBody>
          <a:bodyPr>
            <a:normAutofit fontScale="47500" lnSpcReduction="20000"/>
          </a:bodyPr>
          <a:lstStyle/>
          <a:p>
            <a:pPr>
              <a:buNone/>
            </a:pPr>
            <a:r>
              <a:rPr lang="en-US" b="1" dirty="0"/>
              <a:t>2. </a:t>
            </a:r>
            <a:r>
              <a:rPr lang="en-US" sz="3600" b="1" dirty="0"/>
              <a:t>Streamlined Non-Transactional </a:t>
            </a:r>
            <a:r>
              <a:rPr lang="en-US" dirty="0"/>
              <a:t>(Online)</a:t>
            </a:r>
          </a:p>
          <a:p>
            <a:pPr>
              <a:buNone/>
            </a:pPr>
            <a:r>
              <a:rPr lang="en-US" sz="2900" dirty="0"/>
              <a:t>This category consists of those high-level full-time commercial professionals whose primary function is a substantial contribution to commercial property that does not include brokering actual transactions; thus no volume is applicable. </a:t>
            </a:r>
            <a:r>
              <a:rPr lang="en-US" sz="2900" i="1" dirty="0"/>
              <a:t>Five or more consecutive years in the same role/leadership responsibility is required to submit under this category.  </a:t>
            </a:r>
            <a:r>
              <a:rPr lang="en-US" sz="2900" dirty="0"/>
              <a:t>This category includes:</a:t>
            </a:r>
            <a:endParaRPr lang="en-US" sz="2900" b="1" dirty="0"/>
          </a:p>
          <a:p>
            <a:pPr lvl="1"/>
            <a:r>
              <a:rPr lang="en-US" dirty="0"/>
              <a:t>Bank and Trust Real Estate Asset Managers/Institutional Portfolio Managers</a:t>
            </a:r>
          </a:p>
          <a:p>
            <a:pPr lvl="1"/>
            <a:r>
              <a:rPr lang="en-US" dirty="0"/>
              <a:t>Large and Institutional Corporate Real Estate Department (Leaders/Officers/Managers/CPA firms)</a:t>
            </a:r>
          </a:p>
          <a:p>
            <a:pPr lvl="1"/>
            <a:r>
              <a:rPr lang="en-US" dirty="0"/>
              <a:t>Managing Brokerage Officers/Managers of large firms (supervising 20+ fulltime commercial agents)</a:t>
            </a:r>
          </a:p>
          <a:p>
            <a:pPr lvl="1"/>
            <a:r>
              <a:rPr lang="en-US" dirty="0"/>
              <a:t>Large Public Private Venture Program Directors/Managers/Specialists</a:t>
            </a:r>
          </a:p>
          <a:p>
            <a:pPr lvl="0">
              <a:buNone/>
            </a:pPr>
            <a:endParaRPr lang="en-US" sz="1600" dirty="0"/>
          </a:p>
          <a:p>
            <a:pPr>
              <a:buNone/>
            </a:pPr>
            <a:r>
              <a:rPr lang="en-US" sz="2900" b="1" dirty="0">
                <a:solidFill>
                  <a:schemeClr val="accent2">
                    <a:lumMod val="50000"/>
                  </a:schemeClr>
                </a:solidFill>
              </a:rPr>
              <a:t>Required Contents</a:t>
            </a:r>
            <a:r>
              <a:rPr lang="en-US" sz="3100" b="1" dirty="0">
                <a:solidFill>
                  <a:schemeClr val="accent2">
                    <a:lumMod val="50000"/>
                  </a:schemeClr>
                </a:solidFill>
              </a:rPr>
              <a:t>:</a:t>
            </a:r>
          </a:p>
          <a:p>
            <a:pPr lvl="0"/>
            <a:r>
              <a:rPr lang="en-US" sz="2900" dirty="0"/>
              <a:t>Streamlined Non-Transactional  Application</a:t>
            </a:r>
          </a:p>
          <a:p>
            <a:pPr lvl="0"/>
            <a:r>
              <a:rPr lang="en-US" sz="2900" dirty="0"/>
              <a:t>Professional Resume of real estate experience (employment history) </a:t>
            </a:r>
          </a:p>
          <a:p>
            <a:pPr lvl="0"/>
            <a:r>
              <a:rPr lang="en-US" sz="2900" dirty="0"/>
              <a:t>Signed and notarized Affidavit which includes verification of at least five years </a:t>
            </a:r>
            <a:r>
              <a:rPr lang="en-US" sz="2900" u="sng" dirty="0"/>
              <a:t>in the same role</a:t>
            </a:r>
            <a:endParaRPr lang="en-US" sz="2900" dirty="0"/>
          </a:p>
          <a:p>
            <a:pPr lvl="0"/>
            <a:r>
              <a:rPr lang="en-US" sz="2900" dirty="0"/>
              <a:t>Detailed explanation of Role and Responsibilities in your position</a:t>
            </a:r>
          </a:p>
          <a:p>
            <a:pPr lvl="0"/>
            <a:r>
              <a:rPr lang="en-US" sz="2900" dirty="0"/>
              <a:t>Company Organizational Chart </a:t>
            </a:r>
          </a:p>
          <a:p>
            <a:pPr lvl="0"/>
            <a:r>
              <a:rPr lang="en-US" sz="2900" dirty="0"/>
              <a:t>Three letters of recommendation: </a:t>
            </a:r>
          </a:p>
          <a:p>
            <a:pPr lvl="1"/>
            <a:r>
              <a:rPr lang="en-US" sz="2900" b="1" dirty="0"/>
              <a:t>CCIM Designee </a:t>
            </a:r>
            <a:r>
              <a:rPr lang="en-US" sz="2900" dirty="0"/>
              <a:t>(who does not work in the same firm and not related to you)</a:t>
            </a:r>
          </a:p>
          <a:p>
            <a:pPr lvl="1"/>
            <a:r>
              <a:rPr lang="en-US" sz="2900" b="1" dirty="0"/>
              <a:t>Client</a:t>
            </a:r>
            <a:r>
              <a:rPr lang="en-US" sz="2900" dirty="0">
                <a:latin typeface="Calibri" pitchFamily="34" charset="0"/>
                <a:ea typeface="ＭＳ Ｐゴシック" pitchFamily="34" charset="-128"/>
                <a:cs typeface="Geneva"/>
              </a:rPr>
              <a:t> (someone whom you have worked for in a professional capacity)</a:t>
            </a:r>
            <a:endParaRPr lang="en-US" sz="2900" b="1" dirty="0"/>
          </a:p>
          <a:p>
            <a:pPr lvl="1"/>
            <a:r>
              <a:rPr lang="en-US" sz="2900" b="1" dirty="0"/>
              <a:t>Local Chapter Representative </a:t>
            </a:r>
            <a:r>
              <a:rPr lang="en-US" sz="3200" dirty="0">
                <a:latin typeface="Calibri" pitchFamily="34" charset="0"/>
                <a:ea typeface="ＭＳ Ｐゴシック" pitchFamily="34" charset="-128"/>
                <a:cs typeface="Geneva"/>
              </a:rPr>
              <a:t>(an authorized representative)</a:t>
            </a:r>
            <a:endParaRPr lang="en-US" sz="2900" b="1" dirty="0"/>
          </a:p>
          <a:p>
            <a:pPr lvl="1"/>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t>Three Submission Options</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a:buNone/>
            </a:pPr>
            <a:r>
              <a:rPr lang="en-US" sz="2200" b="1" dirty="0"/>
              <a:t>3. Traditional</a:t>
            </a:r>
            <a:r>
              <a:rPr lang="en-US" sz="2000" b="1" dirty="0"/>
              <a:t> </a:t>
            </a:r>
            <a:r>
              <a:rPr lang="en-US" sz="2000" dirty="0"/>
              <a:t>(</a:t>
            </a:r>
            <a:r>
              <a:rPr lang="en-US" sz="1800" dirty="0">
                <a:latin typeface="Calibri" pitchFamily="34" charset="0"/>
                <a:ea typeface="ＭＳ Ｐゴシック" pitchFamily="34" charset="-128"/>
                <a:cs typeface="ＭＳ Ｐゴシック" pitchFamily="34" charset="-128"/>
              </a:rPr>
              <a:t>Online)</a:t>
            </a:r>
          </a:p>
          <a:p>
            <a:pPr>
              <a:buNone/>
            </a:pPr>
            <a:r>
              <a:rPr lang="en-US" sz="1700" dirty="0">
                <a:latin typeface="Calibri" pitchFamily="34" charset="0"/>
                <a:ea typeface="ＭＳ Ｐゴシック" pitchFamily="34" charset="-128"/>
                <a:cs typeface="ＭＳ Ｐゴシック" pitchFamily="34" charset="-128"/>
              </a:rPr>
              <a:t>The Traditional Portfolio is for Commercial Real Estate Professionals with a minimum of 2 consecutive years of full-time experience in</a:t>
            </a:r>
            <a:r>
              <a:rPr lang="en-US" sz="1700" b="1" dirty="0">
                <a:latin typeface="Calibri" pitchFamily="34" charset="0"/>
                <a:ea typeface="ＭＳ Ｐゴシック" pitchFamily="34" charset="-128"/>
                <a:cs typeface="ＭＳ Ｐゴシック" pitchFamily="34" charset="-128"/>
              </a:rPr>
              <a:t> the commercial real estate industry. </a:t>
            </a:r>
            <a:endParaRPr lang="en-US" sz="1700" b="1" dirty="0">
              <a:solidFill>
                <a:srgbClr val="FF0000"/>
              </a:solidFill>
              <a:latin typeface="Calibri" pitchFamily="34" charset="0"/>
              <a:ea typeface="ＭＳ Ｐゴシック" pitchFamily="34" charset="-128"/>
              <a:cs typeface="ＭＳ Ｐゴシック" pitchFamily="34" charset="-128"/>
            </a:endParaRPr>
          </a:p>
          <a:p>
            <a:pPr>
              <a:buNone/>
            </a:pPr>
            <a:endParaRPr lang="en-US" sz="1800" b="1" dirty="0">
              <a:solidFill>
                <a:schemeClr val="tx1">
                  <a:lumMod val="85000"/>
                  <a:lumOff val="15000"/>
                </a:schemeClr>
              </a:solidFill>
              <a:latin typeface="Calibri" pitchFamily="34" charset="0"/>
              <a:ea typeface="ＭＳ Ｐゴシック" pitchFamily="34" charset="-128"/>
              <a:cs typeface="ＭＳ Ｐゴシック" pitchFamily="34" charset="-128"/>
            </a:endParaRPr>
          </a:p>
          <a:p>
            <a:pPr>
              <a:buNone/>
            </a:pPr>
            <a:r>
              <a:rPr lang="en-US" sz="1800" b="1" dirty="0">
                <a:solidFill>
                  <a:schemeClr val="accent2">
                    <a:lumMod val="50000"/>
                  </a:schemeClr>
                </a:solidFill>
                <a:latin typeface="Calibri" pitchFamily="34" charset="0"/>
                <a:ea typeface="ＭＳ Ｐゴシック" pitchFamily="34" charset="-128"/>
                <a:cs typeface="ＭＳ Ｐゴシック" pitchFamily="34" charset="-128"/>
              </a:rPr>
              <a:t>Required Contents:</a:t>
            </a:r>
          </a:p>
          <a:p>
            <a:r>
              <a:rPr lang="en-US" sz="1700" dirty="0">
                <a:latin typeface="Calibri" pitchFamily="34" charset="0"/>
                <a:ea typeface="ＭＳ Ｐゴシック" pitchFamily="34" charset="-128"/>
                <a:cs typeface="ＭＳ Ｐゴシック" pitchFamily="34" charset="-128"/>
              </a:rPr>
              <a:t>Traditional Application</a:t>
            </a:r>
          </a:p>
          <a:p>
            <a:r>
              <a:rPr lang="en-US" sz="1700" dirty="0">
                <a:latin typeface="Calibri" pitchFamily="34" charset="0"/>
                <a:ea typeface="ＭＳ Ｐゴシック" pitchFamily="34" charset="-128"/>
                <a:cs typeface="ＭＳ Ｐゴシック" pitchFamily="34" charset="-128"/>
              </a:rPr>
              <a:t>Resume</a:t>
            </a:r>
          </a:p>
          <a:p>
            <a:r>
              <a:rPr lang="en-US" sz="1700" dirty="0">
                <a:latin typeface="Calibri" pitchFamily="34" charset="0"/>
                <a:ea typeface="ＭＳ Ｐゴシック" pitchFamily="34" charset="-128"/>
                <a:cs typeface="ＭＳ Ｐゴシック" pitchFamily="34" charset="-128"/>
              </a:rPr>
              <a:t>Summary of Qualifying Activities</a:t>
            </a:r>
          </a:p>
          <a:p>
            <a:r>
              <a:rPr lang="en-US" sz="1700" dirty="0">
                <a:latin typeface="Calibri" pitchFamily="34" charset="0"/>
                <a:ea typeface="ＭＳ Ｐゴシック" pitchFamily="34" charset="-128"/>
                <a:cs typeface="ＭＳ Ｐゴシック" pitchFamily="34" charset="-128"/>
              </a:rPr>
              <a:t>Activity Data Form for each Activity</a:t>
            </a:r>
          </a:p>
          <a:p>
            <a:r>
              <a:rPr lang="en-US" sz="1700" dirty="0">
                <a:latin typeface="Calibri" pitchFamily="34" charset="0"/>
                <a:ea typeface="ＭＳ Ｐゴシック" pitchFamily="34" charset="-128"/>
                <a:cs typeface="ＭＳ Ｐゴシック" pitchFamily="34" charset="-128"/>
              </a:rPr>
              <a:t>Detailed explanation of Role and Responsibilities</a:t>
            </a:r>
          </a:p>
          <a:p>
            <a:r>
              <a:rPr lang="en-US" sz="1700" dirty="0">
                <a:latin typeface="Calibri" pitchFamily="34" charset="0"/>
                <a:ea typeface="ＭＳ Ｐゴシック" pitchFamily="34" charset="-128"/>
                <a:cs typeface="ＭＳ Ｐゴシック" pitchFamily="34" charset="-128"/>
              </a:rPr>
              <a:t>Copies of Closing or Settlement for each activity</a:t>
            </a:r>
          </a:p>
          <a:p>
            <a:r>
              <a:rPr lang="en-US" sz="1700" dirty="0">
                <a:latin typeface="Calibri" pitchFamily="34" charset="0"/>
                <a:ea typeface="ＭＳ Ｐゴシック" pitchFamily="34" charset="-128"/>
                <a:cs typeface="ＭＳ Ｐゴシック" pitchFamily="34" charset="-128"/>
              </a:rPr>
              <a:t>Verification of employment on company letter head indicating candidate's full name, role with company, start/end dates, and name and position of signer. Letter must be notarized. </a:t>
            </a:r>
          </a:p>
          <a:p>
            <a:r>
              <a:rPr lang="en-US" sz="1700" u="sng" dirty="0">
                <a:latin typeface="Calibri" pitchFamily="34" charset="0"/>
                <a:ea typeface="ＭＳ Ｐゴシック" pitchFamily="34" charset="-128"/>
                <a:cs typeface="ＭＳ Ｐゴシック" pitchFamily="34" charset="-128"/>
              </a:rPr>
              <a:t>Two proofs </a:t>
            </a:r>
            <a:r>
              <a:rPr lang="en-US" sz="1700" dirty="0">
                <a:latin typeface="Calibri" pitchFamily="34" charset="0"/>
                <a:ea typeface="ＭＳ Ｐゴシック" pitchFamily="34" charset="-128"/>
                <a:cs typeface="ＭＳ Ｐゴシック" pitchFamily="34" charset="-128"/>
              </a:rPr>
              <a:t>of material participation in each activity. In addition to Settlement documents Examples include: </a:t>
            </a:r>
          </a:p>
          <a:p>
            <a:pPr lvl="2"/>
            <a:r>
              <a:rPr lang="en-US" sz="1700" dirty="0">
                <a:latin typeface="Calibri" pitchFamily="34" charset="0"/>
                <a:ea typeface="ＭＳ Ｐゴシック" pitchFamily="34" charset="-128"/>
                <a:cs typeface="Geneva"/>
              </a:rPr>
              <a:t>Commission checks</a:t>
            </a:r>
          </a:p>
          <a:p>
            <a:pPr lvl="2"/>
            <a:r>
              <a:rPr lang="en-US" sz="1700" dirty="0">
                <a:latin typeface="Calibri" pitchFamily="34" charset="0"/>
                <a:ea typeface="ＭＳ Ｐゴシック" pitchFamily="34" charset="-128"/>
                <a:cs typeface="Geneva"/>
              </a:rPr>
              <a:t>Signature on settlement or closing documents</a:t>
            </a:r>
          </a:p>
          <a:p>
            <a:pPr lvl="2"/>
            <a:r>
              <a:rPr lang="en-US" sz="1700" dirty="0">
                <a:latin typeface="Calibri" pitchFamily="34" charset="0"/>
                <a:ea typeface="ＭＳ Ｐゴシック" pitchFamily="34" charset="-128"/>
                <a:cs typeface="Geneva"/>
              </a:rPr>
              <a:t>Copy of deed showing candidate as grantee or grantor</a:t>
            </a:r>
          </a:p>
          <a:p>
            <a:pPr lvl="2"/>
            <a:r>
              <a:rPr lang="en-US" sz="1700" dirty="0">
                <a:latin typeface="Calibri" pitchFamily="34" charset="0"/>
                <a:ea typeface="ＭＳ Ｐゴシック" pitchFamily="34" charset="-128"/>
                <a:cs typeface="Geneva"/>
              </a:rPr>
              <a:t>Signed listing agreement with candidates name </a:t>
            </a:r>
          </a:p>
          <a:p>
            <a:pPr lvl="2"/>
            <a:r>
              <a:rPr lang="en-US" sz="1700" dirty="0">
                <a:latin typeface="Calibri" pitchFamily="34" charset="0"/>
                <a:ea typeface="ＭＳ Ｐゴシック" pitchFamily="34" charset="-128"/>
                <a:cs typeface="Geneva"/>
              </a:rPr>
              <a:t>Notarized statement from client or supervisor</a:t>
            </a:r>
          </a:p>
          <a:p>
            <a:r>
              <a:rPr lang="en-US" sz="1700" dirty="0">
                <a:latin typeface="Calibri" pitchFamily="34" charset="0"/>
                <a:ea typeface="ＭＳ Ｐゴシック" pitchFamily="34" charset="-128"/>
                <a:cs typeface="ＭＳ Ｐゴシック" pitchFamily="34" charset="-128"/>
              </a:rPr>
              <a:t>Recommendation from the local Chapter Representative </a:t>
            </a:r>
          </a:p>
          <a:p>
            <a:pPr>
              <a:buNone/>
            </a:pPr>
            <a:endParaRPr lang="en-US" sz="1500" dirty="0">
              <a:solidFill>
                <a:schemeClr val="tx1">
                  <a:lumMod val="85000"/>
                  <a:lumOff val="15000"/>
                </a:schemeClr>
              </a:solidFill>
            </a:endParaRPr>
          </a:p>
          <a:p>
            <a:pPr>
              <a:buNone/>
            </a:pPr>
            <a:r>
              <a:rPr lang="en-US" sz="1500" dirty="0"/>
              <a:t>Note: </a:t>
            </a:r>
            <a:r>
              <a:rPr lang="en-US" sz="1400" u="sng" dirty="0">
                <a:latin typeface="Calibri" pitchFamily="34" charset="0"/>
                <a:ea typeface="ＭＳ Ｐゴシック" pitchFamily="34" charset="-128"/>
                <a:cs typeface="ＭＳ Ｐゴシック" pitchFamily="34" charset="-128"/>
              </a:rPr>
              <a:t>Commercial Lease Renewals </a:t>
            </a:r>
            <a:r>
              <a:rPr lang="en-US" sz="1400" dirty="0">
                <a:latin typeface="Calibri" pitchFamily="34" charset="0"/>
                <a:ea typeface="ＭＳ Ｐゴシック" pitchFamily="34" charset="-128"/>
                <a:cs typeface="ＭＳ Ｐゴシック" pitchFamily="34" charset="-128"/>
              </a:rPr>
              <a:t>or </a:t>
            </a:r>
            <a:r>
              <a:rPr lang="en-US" sz="1400" u="sng" dirty="0">
                <a:latin typeface="Calibri" pitchFamily="34" charset="0"/>
                <a:ea typeface="ＭＳ Ｐゴシック" pitchFamily="34" charset="-128"/>
                <a:cs typeface="ＭＳ Ｐゴシック" pitchFamily="34" charset="-128"/>
              </a:rPr>
              <a:t>Residential Investment Income Properties  </a:t>
            </a:r>
            <a:r>
              <a:rPr lang="en-US" sz="1400" b="1" u="sng" dirty="0">
                <a:solidFill>
                  <a:srgbClr val="C00000"/>
                </a:solidFill>
                <a:latin typeface="Calibri" pitchFamily="34" charset="0"/>
                <a:ea typeface="ＭＳ Ｐゴシック" pitchFamily="34" charset="-128"/>
                <a:cs typeface="ＭＳ Ｐゴシック" pitchFamily="34" charset="-128"/>
              </a:rPr>
              <a:t>MUST use the Traditional option.</a:t>
            </a:r>
            <a:endParaRPr lang="en-US" sz="1500" dirty="0">
              <a:solidFill>
                <a:schemeClr val="tx1">
                  <a:lumMod val="85000"/>
                  <a:lumOff val="1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t>Explanation of Required Contents</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lvl="0">
              <a:buNone/>
            </a:pPr>
            <a:r>
              <a:rPr lang="en-US" sz="1300" b="1" dirty="0"/>
              <a:t>•</a:t>
            </a:r>
            <a:r>
              <a:rPr lang="en-US" sz="1800" b="1" dirty="0">
                <a:solidFill>
                  <a:schemeClr val="accent2">
                    <a:lumMod val="50000"/>
                  </a:schemeClr>
                </a:solidFill>
              </a:rPr>
              <a:t>	</a:t>
            </a:r>
            <a:r>
              <a:rPr lang="en-US" sz="1800" b="1" dirty="0"/>
              <a:t>Application</a:t>
            </a:r>
            <a:r>
              <a:rPr lang="en-US" sz="2100" b="1" dirty="0"/>
              <a:t>: </a:t>
            </a:r>
            <a:r>
              <a:rPr lang="en-US" sz="1500" dirty="0"/>
              <a:t>All portfolio submissions must include an application. Each field on the form should be completed, and the application must include your signature. </a:t>
            </a:r>
          </a:p>
          <a:p>
            <a:pPr lvl="0">
              <a:buNone/>
            </a:pPr>
            <a:endParaRPr lang="en-US" sz="1200" b="1" dirty="0">
              <a:solidFill>
                <a:schemeClr val="accent2">
                  <a:lumMod val="50000"/>
                </a:schemeClr>
              </a:solidFill>
            </a:endParaRPr>
          </a:p>
          <a:p>
            <a:pPr lvl="0"/>
            <a:r>
              <a:rPr lang="en-US" sz="1800" b="1" dirty="0"/>
              <a:t>Professional Resume</a:t>
            </a:r>
            <a:r>
              <a:rPr lang="en-US" sz="1800" dirty="0"/>
              <a:t>: </a:t>
            </a:r>
            <a:r>
              <a:rPr lang="en-US" sz="1500" dirty="0"/>
              <a:t>A professional resume of employment history dating back far enough or confirming </a:t>
            </a:r>
            <a:r>
              <a:rPr lang="en-US" sz="1500" u="sng" dirty="0"/>
              <a:t>at least</a:t>
            </a:r>
            <a:r>
              <a:rPr lang="en-US" sz="1500" dirty="0"/>
              <a:t> five (5) years in the commercial real estate industry is required. This document can be submitted in any format as long as there is enough detail to verify the experience.</a:t>
            </a:r>
          </a:p>
          <a:p>
            <a:pPr lvl="0">
              <a:buNone/>
            </a:pPr>
            <a:endParaRPr lang="en-US" sz="1200" b="1" dirty="0">
              <a:solidFill>
                <a:schemeClr val="accent2">
                  <a:lumMod val="50000"/>
                </a:schemeClr>
              </a:solidFill>
            </a:endParaRPr>
          </a:p>
          <a:p>
            <a:pPr lvl="0"/>
            <a:r>
              <a:rPr lang="en-US" sz="1800" b="1" dirty="0"/>
              <a:t>Roles and Responsibilities</a:t>
            </a:r>
            <a:r>
              <a:rPr lang="en-US" sz="1800" dirty="0"/>
              <a:t>: </a:t>
            </a:r>
            <a:r>
              <a:rPr lang="en-US" sz="1500" dirty="0"/>
              <a:t>This document should provide a summary of all functions performed within your current position.  It differs from the resume, which typically provides an outline of your career. Portfolio Reviewers rely on this document to clarify who you are and what you do as a real estate professional. This document can be submitted in any format.</a:t>
            </a:r>
          </a:p>
          <a:p>
            <a:pPr lvl="0">
              <a:buNone/>
            </a:pPr>
            <a:endParaRPr lang="en-US" sz="1000" b="1" dirty="0">
              <a:solidFill>
                <a:schemeClr val="accent2">
                  <a:lumMod val="50000"/>
                </a:schemeClr>
              </a:solidFill>
            </a:endParaRPr>
          </a:p>
          <a:p>
            <a:pPr lvl="0"/>
            <a:r>
              <a:rPr lang="en-US" sz="1800" b="1" dirty="0"/>
              <a:t>Affidavit</a:t>
            </a:r>
            <a:r>
              <a:rPr lang="en-US" sz="1800" dirty="0"/>
              <a:t>: </a:t>
            </a:r>
            <a:r>
              <a:rPr lang="en-US" sz="1500" dirty="0"/>
              <a:t>An affidavit must be submitted for each company that you have worked for in the past five years. If you are the owner of the company, an employed CPA must verify ownership of business and the potential volume in commercial activities. Affidavits are not required under the traditional track. </a:t>
            </a:r>
          </a:p>
          <a:p>
            <a:endParaRPr lang="en-US" sz="1700" b="1" dirty="0">
              <a:solidFill>
                <a:schemeClr val="accent2">
                  <a:lumMod val="50000"/>
                </a:schemeClr>
              </a:solidFill>
            </a:endParaRPr>
          </a:p>
          <a:p>
            <a:r>
              <a:rPr lang="en-US" sz="1700" b="1" dirty="0"/>
              <a:t>Proof of Material Participation: includes two of the following  </a:t>
            </a:r>
            <a:endParaRPr lang="en-US" sz="1700" dirty="0"/>
          </a:p>
          <a:p>
            <a:pPr lvl="1">
              <a:buFont typeface="Wingdings" pitchFamily="2" charset="2"/>
              <a:buChar char="§"/>
            </a:pPr>
            <a:r>
              <a:rPr lang="en-US" sz="1500" dirty="0"/>
              <a:t>Your signature on the closing statement, contract or lease declaring you as principal, witness, agent, president, listing agent, selling agent, buyer/seller or lessee/</a:t>
            </a:r>
            <a:r>
              <a:rPr lang="en-US" sz="1500" dirty="0" err="1"/>
              <a:t>lessor</a:t>
            </a:r>
            <a:r>
              <a:rPr lang="en-US" sz="1500" dirty="0"/>
              <a:t>.</a:t>
            </a:r>
          </a:p>
          <a:p>
            <a:pPr lvl="1">
              <a:buFont typeface="Wingdings" pitchFamily="2" charset="2"/>
              <a:buChar char="§"/>
            </a:pPr>
            <a:r>
              <a:rPr lang="en-US" sz="1500" dirty="0"/>
              <a:t>A copy of the check that shows the commission paid to you for your role (must indicate the property’s address, especially in the case of a lease).</a:t>
            </a:r>
          </a:p>
          <a:p>
            <a:pPr lvl="1">
              <a:buFont typeface="Wingdings" pitchFamily="2" charset="2"/>
              <a:buChar char="§"/>
            </a:pPr>
            <a:r>
              <a:rPr lang="en-US" sz="1500" dirty="0"/>
              <a:t>A copy of the deed showing you as grantee or grantor.</a:t>
            </a:r>
          </a:p>
          <a:p>
            <a:pPr lvl="1">
              <a:buFont typeface="Wingdings" pitchFamily="2" charset="2"/>
              <a:buChar char="§"/>
            </a:pPr>
            <a:r>
              <a:rPr lang="en-US" sz="1500" dirty="0"/>
              <a:t>A signed listing agreement with your name on it.</a:t>
            </a:r>
          </a:p>
          <a:p>
            <a:pPr lvl="1">
              <a:buFont typeface="Wingdings" pitchFamily="2" charset="2"/>
              <a:buChar char="§"/>
            </a:pPr>
            <a:r>
              <a:rPr lang="en-US" sz="1500" dirty="0"/>
              <a:t>Notarized statement from client or supervisor – only </a:t>
            </a:r>
            <a:r>
              <a:rPr lang="en-US" sz="1500" b="1" u="sng" dirty="0"/>
              <a:t>1</a:t>
            </a:r>
            <a:r>
              <a:rPr lang="en-US" sz="1500" dirty="0"/>
              <a:t> per transaction, must be on company letterhead and include a detailed explanation of your role.</a:t>
            </a:r>
          </a:p>
          <a:p>
            <a:pPr lvl="1">
              <a:buFont typeface="Wingdings" pitchFamily="2" charset="2"/>
              <a:buChar char="§"/>
            </a:pPr>
            <a:r>
              <a:rPr lang="en-US" sz="1500" dirty="0"/>
              <a:t>If you are paid a salary provide your contract, job description or other verification.</a:t>
            </a:r>
          </a:p>
          <a:p>
            <a:pPr lvl="1">
              <a:buFont typeface="Wingdings" pitchFamily="2" charset="2"/>
              <a:buChar char="§"/>
            </a:pPr>
            <a:r>
              <a:rPr lang="en-US" sz="1500" dirty="0"/>
              <a:t>Letters, emails from Clients &amp; Cooperating Brokers demonstrating your involvement in the transaction.</a:t>
            </a:r>
          </a:p>
          <a:p>
            <a:pPr lvl="1">
              <a:buFont typeface="Wingdings" pitchFamily="2" charset="2"/>
              <a:buChar char="§"/>
            </a:pPr>
            <a:endParaRPr lang="en-US" sz="1400" dirty="0"/>
          </a:p>
          <a:p>
            <a:pPr lvl="0">
              <a:buNone/>
            </a:pPr>
            <a:endParaRPr lang="en-US" sz="16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accent2"/>
          </a:solidFill>
        </p:spPr>
        <p:txBody>
          <a:bodyPr>
            <a:normAutofit/>
          </a:bodyPr>
          <a:lstStyle/>
          <a:p>
            <a:pPr>
              <a:spcBef>
                <a:spcPts val="1200"/>
              </a:spcBef>
            </a:pPr>
            <a:r>
              <a:rPr lang="en-US" b="1" dirty="0"/>
              <a:t>Required Contents (Continued)</a:t>
            </a:r>
          </a:p>
        </p:txBody>
      </p:sp>
      <p:sp>
        <p:nvSpPr>
          <p:cNvPr id="3" name="Content Placeholder 2"/>
          <p:cNvSpPr>
            <a:spLocks noGrp="1"/>
          </p:cNvSpPr>
          <p:nvPr>
            <p:ph idx="1"/>
          </p:nvPr>
        </p:nvSpPr>
        <p:spPr>
          <a:xfrm>
            <a:off x="457200" y="1066800"/>
            <a:ext cx="8229600" cy="4906963"/>
          </a:xfrm>
        </p:spPr>
        <p:txBody>
          <a:bodyPr>
            <a:normAutofit fontScale="92500" lnSpcReduction="10000"/>
          </a:bodyPr>
          <a:lstStyle/>
          <a:p>
            <a:pPr lvl="0">
              <a:lnSpc>
                <a:spcPct val="110000"/>
              </a:lnSpc>
              <a:spcBef>
                <a:spcPts val="0"/>
              </a:spcBef>
            </a:pPr>
            <a:r>
              <a:rPr lang="en-US" sz="1900" b="1" dirty="0"/>
              <a:t>Recommendations</a:t>
            </a:r>
            <a:r>
              <a:rPr lang="en-US" sz="1900" dirty="0"/>
              <a:t>:</a:t>
            </a:r>
            <a:r>
              <a:rPr lang="en-US" dirty="0"/>
              <a:t> </a:t>
            </a:r>
            <a:r>
              <a:rPr lang="en-US" sz="1400" dirty="0"/>
              <a:t>The letters of recommendation are essential components of the portfolio submission because they provide specific information related to a candidate’s personal and professional characteristics or accomplishments. Up to three recommendations may be required.</a:t>
            </a:r>
          </a:p>
          <a:p>
            <a:pPr lvl="0">
              <a:spcBef>
                <a:spcPts val="0"/>
              </a:spcBef>
              <a:buNone/>
            </a:pPr>
            <a:endParaRPr lang="en-US" sz="2200" dirty="0">
              <a:solidFill>
                <a:schemeClr val="tx1">
                  <a:lumMod val="75000"/>
                  <a:lumOff val="25000"/>
                </a:schemeClr>
              </a:solidFill>
            </a:endParaRPr>
          </a:p>
          <a:p>
            <a:pPr lvl="1">
              <a:spcBef>
                <a:spcPts val="0"/>
              </a:spcBef>
              <a:buFont typeface="Arial" pitchFamily="34" charset="0"/>
              <a:buChar char="•"/>
            </a:pPr>
            <a:r>
              <a:rPr lang="en-US" sz="1600" b="1" dirty="0"/>
              <a:t>CCIM Recommendation: </a:t>
            </a:r>
            <a:r>
              <a:rPr lang="en-US" sz="1300" dirty="0"/>
              <a:t>CCIM’s providing recommendations must be active members of the Institute. If you do not already know a CCIM designee, ask your chapter representative if he/she is willing to collaborate with another CCIM (a local chapter member) to conduct a panel interview as a means of obtaining both recommendations. CCIM recommendations are only required for streamlined submissions.</a:t>
            </a:r>
          </a:p>
          <a:p>
            <a:pPr>
              <a:spcBef>
                <a:spcPts val="0"/>
              </a:spcBef>
              <a:buNone/>
            </a:pPr>
            <a:r>
              <a:rPr lang="en-US" sz="1300" b="1" dirty="0"/>
              <a:t> </a:t>
            </a:r>
            <a:endParaRPr lang="en-US" sz="1300" dirty="0"/>
          </a:p>
          <a:p>
            <a:pPr lvl="1">
              <a:spcBef>
                <a:spcPts val="0"/>
              </a:spcBef>
              <a:buFont typeface="Arial" pitchFamily="34" charset="0"/>
              <a:buChar char="•"/>
            </a:pPr>
            <a:r>
              <a:rPr lang="en-US" sz="1600" b="1" dirty="0"/>
              <a:t>Client Recommendation:</a:t>
            </a:r>
            <a:r>
              <a:rPr lang="en-US" sz="1600" dirty="0"/>
              <a:t> </a:t>
            </a:r>
            <a:r>
              <a:rPr lang="en-US" sz="1300" dirty="0"/>
              <a:t>If you are not working with a client: Provide a recommendation from someone outside the company, such as an attorney, certified public accountant, title officer, or other professional who you conduct business with who can vouch for your knowledge of the real estate business and your professionalism. Client recommendations are only required for streamlined submissions.</a:t>
            </a:r>
          </a:p>
          <a:p>
            <a:pPr>
              <a:spcBef>
                <a:spcPts val="0"/>
              </a:spcBef>
            </a:pPr>
            <a:endParaRPr lang="en-US" sz="1900" b="1" dirty="0"/>
          </a:p>
          <a:p>
            <a:pPr lvl="1">
              <a:spcBef>
                <a:spcPts val="0"/>
              </a:spcBef>
              <a:buFont typeface="Arial" pitchFamily="34" charset="0"/>
              <a:buChar char="•"/>
            </a:pPr>
            <a:r>
              <a:rPr lang="en-US" sz="1600" b="1" dirty="0"/>
              <a:t>Chapter Recommendation: </a:t>
            </a:r>
            <a:r>
              <a:rPr lang="en-US" sz="1300" dirty="0"/>
              <a:t>The appointed chapter representative must complete the chapter recommendation letter. To request chapter recommendation, candidates must notify the local chapter and schedule an in-person or phone interview with the appointed chapter representative. Candidates must be prepared to send the verification and recommendation form, a professional resume, and a summary of qualifying activities to the chapter representative prior to the interview. </a:t>
            </a:r>
          </a:p>
          <a:p>
            <a:pPr>
              <a:spcBef>
                <a:spcPts val="0"/>
              </a:spcBef>
              <a:buNone/>
            </a:pPr>
            <a:endParaRPr lang="en-US" sz="1700" dirty="0"/>
          </a:p>
          <a:p>
            <a:pPr>
              <a:spcBef>
                <a:spcPts val="0"/>
              </a:spcBef>
              <a:buNone/>
            </a:pPr>
            <a:r>
              <a:rPr lang="en-US" sz="1700" dirty="0"/>
              <a:t>	</a:t>
            </a:r>
            <a:r>
              <a:rPr lang="en-US" sz="1400" dirty="0"/>
              <a:t>Candidates should plan to discuss their past work history in commercial real estate at the  interview. It may also be helpful for candidates to familiarize themselves with their local CCIM chapter’s benefits and services.  </a:t>
            </a:r>
          </a:p>
          <a:p>
            <a:pPr>
              <a:spcBef>
                <a:spcPts val="0"/>
              </a:spcBef>
              <a:buFontTx/>
              <a:buChar char="-"/>
            </a:pPr>
            <a:endParaRPr lang="en-US" sz="1400" dirty="0"/>
          </a:p>
          <a:p>
            <a:pPr>
              <a:spcBef>
                <a:spcPts val="0"/>
              </a:spcBef>
              <a:buNone/>
            </a:pPr>
            <a:r>
              <a:rPr lang="en-US" sz="1400" dirty="0"/>
              <a:t>	Requests for recommendations must be submitted at least </a:t>
            </a:r>
            <a:r>
              <a:rPr lang="en-US" sz="1400" u="sng" dirty="0"/>
              <a:t>two weeks</a:t>
            </a:r>
            <a:r>
              <a:rPr lang="en-US" sz="1400" dirty="0"/>
              <a:t> before the published portfolio deadline. </a:t>
            </a:r>
          </a:p>
          <a:p>
            <a:endParaRPr lang="en-US" sz="1700"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br>
              <a:rPr lang="en-US" b="1" dirty="0">
                <a:ea typeface="ＭＳ Ｐゴシック" pitchFamily="34" charset="-128"/>
              </a:rPr>
            </a:br>
            <a:r>
              <a:rPr lang="en-US" b="1" dirty="0">
                <a:ea typeface="ＭＳ Ｐゴシック" pitchFamily="34" charset="-128"/>
              </a:rPr>
              <a:t>Who are you? – What do you do?</a:t>
            </a:r>
            <a:br>
              <a:rPr lang="en-US" b="1" dirty="0">
                <a:ea typeface="ＭＳ Ｐゴシック" pitchFamily="34" charset="-128"/>
              </a:rPr>
            </a:br>
            <a:endParaRPr lang="en-US" dirty="0"/>
          </a:p>
        </p:txBody>
      </p:sp>
      <p:sp>
        <p:nvSpPr>
          <p:cNvPr id="3" name="Content Placeholder 2"/>
          <p:cNvSpPr>
            <a:spLocks noGrp="1"/>
          </p:cNvSpPr>
          <p:nvPr>
            <p:ph idx="1"/>
          </p:nvPr>
        </p:nvSpPr>
        <p:spPr>
          <a:xfrm>
            <a:off x="457200" y="1371601"/>
            <a:ext cx="8229600" cy="4419600"/>
          </a:xfrm>
        </p:spPr>
        <p:txBody>
          <a:bodyPr>
            <a:normAutofit fontScale="62500" lnSpcReduction="20000"/>
          </a:bodyPr>
          <a:lstStyle/>
          <a:p>
            <a:pPr>
              <a:defRPr/>
            </a:pPr>
            <a:endParaRPr lang="en-US" b="1" dirty="0">
              <a:solidFill>
                <a:schemeClr val="tx1">
                  <a:lumMod val="75000"/>
                  <a:lumOff val="25000"/>
                </a:schemeClr>
              </a:solidFill>
              <a:ea typeface="ＭＳ Ｐゴシック" pitchFamily="34" charset="-128"/>
            </a:endParaRPr>
          </a:p>
          <a:p>
            <a:pPr>
              <a:buFont typeface="Wingdings" pitchFamily="2" charset="2"/>
              <a:buChar char="§"/>
              <a:defRPr/>
            </a:pPr>
            <a:r>
              <a:rPr lang="en-US" b="1" dirty="0">
                <a:ea typeface="ＭＳ Ｐゴシック" pitchFamily="34" charset="-128"/>
              </a:rPr>
              <a:t>Commercial Real Estate Broker/Agent/Investor</a:t>
            </a:r>
          </a:p>
          <a:p>
            <a:pPr>
              <a:buFont typeface="Wingdings" pitchFamily="2" charset="2"/>
              <a:buChar char="§"/>
              <a:defRPr/>
            </a:pPr>
            <a:r>
              <a:rPr lang="en-US" b="1" dirty="0">
                <a:ea typeface="ＭＳ Ｐゴシック" pitchFamily="34" charset="-128"/>
              </a:rPr>
              <a:t>Commercial Leasing</a:t>
            </a:r>
          </a:p>
          <a:p>
            <a:pPr>
              <a:buFont typeface="Wingdings" pitchFamily="2" charset="2"/>
              <a:buChar char="§"/>
              <a:defRPr/>
            </a:pPr>
            <a:r>
              <a:rPr lang="en-US" b="1" dirty="0">
                <a:ea typeface="ＭＳ Ｐゴシック" pitchFamily="34" charset="-128"/>
              </a:rPr>
              <a:t>Residential  Investment  </a:t>
            </a:r>
          </a:p>
          <a:p>
            <a:pPr>
              <a:buFont typeface="Wingdings" pitchFamily="2" charset="2"/>
              <a:buChar char="§"/>
              <a:defRPr/>
            </a:pPr>
            <a:r>
              <a:rPr lang="en-US" b="1" dirty="0">
                <a:ea typeface="ＭＳ Ｐゴシック" pitchFamily="34" charset="-128"/>
              </a:rPr>
              <a:t>Mortgage/Finance</a:t>
            </a:r>
          </a:p>
          <a:p>
            <a:pPr>
              <a:buFont typeface="Wingdings" pitchFamily="2" charset="2"/>
              <a:buChar char="§"/>
              <a:defRPr/>
            </a:pPr>
            <a:r>
              <a:rPr lang="en-US" b="1" dirty="0">
                <a:ea typeface="ＭＳ Ｐゴシック" pitchFamily="34" charset="-128"/>
              </a:rPr>
              <a:t>Asset/Portfolio Manager</a:t>
            </a:r>
          </a:p>
          <a:p>
            <a:pPr>
              <a:buFont typeface="Wingdings" pitchFamily="2" charset="2"/>
              <a:buChar char="§"/>
              <a:defRPr/>
            </a:pPr>
            <a:r>
              <a:rPr lang="en-US" b="1" dirty="0">
                <a:ea typeface="ＭＳ Ｐゴシック" pitchFamily="34" charset="-128"/>
              </a:rPr>
              <a:t>Managing Brokers/Owners</a:t>
            </a:r>
          </a:p>
          <a:p>
            <a:pPr>
              <a:buFont typeface="Wingdings" pitchFamily="2" charset="2"/>
              <a:buChar char="§"/>
              <a:defRPr/>
            </a:pPr>
            <a:r>
              <a:rPr lang="en-US" b="1" dirty="0">
                <a:ea typeface="ＭＳ Ｐゴシック" pitchFamily="34" charset="-128"/>
              </a:rPr>
              <a:t>Consultants/Exchange Facilitators</a:t>
            </a:r>
          </a:p>
          <a:p>
            <a:pPr>
              <a:buFont typeface="Wingdings" pitchFamily="2" charset="2"/>
              <a:buChar char="§"/>
              <a:defRPr/>
            </a:pPr>
            <a:r>
              <a:rPr lang="en-US" b="1" dirty="0">
                <a:ea typeface="ＭＳ Ｐゴシック" pitchFamily="34" charset="-128"/>
              </a:rPr>
              <a:t>Developer</a:t>
            </a:r>
          </a:p>
          <a:p>
            <a:pPr>
              <a:buFont typeface="Wingdings" pitchFamily="2" charset="2"/>
              <a:buChar char="§"/>
              <a:defRPr/>
            </a:pPr>
            <a:r>
              <a:rPr lang="en-US" b="1" dirty="0">
                <a:ea typeface="ＭＳ Ｐゴシック" pitchFamily="34" charset="-128"/>
              </a:rPr>
              <a:t>Corporate Executives</a:t>
            </a:r>
          </a:p>
          <a:p>
            <a:pPr>
              <a:buNone/>
              <a:defRPr/>
            </a:pPr>
            <a:endParaRPr lang="en-US" i="1" dirty="0">
              <a:solidFill>
                <a:srgbClr val="0000CC"/>
              </a:solidFill>
              <a:ea typeface="ＭＳ Ｐゴシック" pitchFamily="34" charset="-128"/>
            </a:endParaRPr>
          </a:p>
          <a:p>
            <a:pPr algn="ctr">
              <a:buNone/>
              <a:defRPr/>
            </a:pPr>
            <a:r>
              <a:rPr lang="en-US" sz="3800" b="1" dirty="0">
                <a:ea typeface="ＭＳ Ｐゴシック" pitchFamily="34" charset="-128"/>
              </a:rPr>
              <a:t>Identify your specific profession and follow the guidelines in the portfolio handbook</a:t>
            </a:r>
            <a:endParaRPr lang="en-US" sz="3800" b="1"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en-US" b="1" u="sng" dirty="0">
                <a:latin typeface="+mn-lt"/>
                <a:ea typeface="ＭＳ Ｐゴシック" pitchFamily="34" charset="-128"/>
              </a:rPr>
              <a:t>Not sure which option is best for your type of Activities?</a:t>
            </a:r>
            <a:endParaRPr lang="en-US" dirty="0">
              <a:latin typeface="+mn-lt"/>
            </a:endParaRPr>
          </a:p>
        </p:txBody>
      </p:sp>
      <p:sp>
        <p:nvSpPr>
          <p:cNvPr id="3" name="Content Placeholder 2"/>
          <p:cNvSpPr>
            <a:spLocks noGrp="1"/>
          </p:cNvSpPr>
          <p:nvPr>
            <p:ph idx="1"/>
          </p:nvPr>
        </p:nvSpPr>
        <p:spPr/>
        <p:txBody>
          <a:bodyPr>
            <a:normAutofit fontScale="92500"/>
          </a:bodyPr>
          <a:lstStyle/>
          <a:p>
            <a:pPr>
              <a:buNone/>
            </a:pPr>
            <a:r>
              <a:rPr lang="en-US" sz="2000" b="1" u="sng" dirty="0">
                <a:solidFill>
                  <a:srgbClr val="C00000"/>
                </a:solidFill>
                <a:latin typeface="Calibri" pitchFamily="34" charset="0"/>
                <a:ea typeface="ＭＳ Ｐゴシック" pitchFamily="34" charset="-128"/>
                <a:cs typeface="ＭＳ Ｐゴシック" pitchFamily="34" charset="-128"/>
              </a:rPr>
              <a:t>QUICK TIPS</a:t>
            </a:r>
            <a:r>
              <a:rPr lang="en-US" sz="2000" b="1" u="sng" dirty="0">
                <a:solidFill>
                  <a:srgbClr val="C00000"/>
                </a:solidFill>
                <a:latin typeface="Arial" pitchFamily="34" charset="0"/>
                <a:ea typeface="ＭＳ Ｐゴシック" pitchFamily="34" charset="-128"/>
                <a:cs typeface="ＭＳ Ｐゴシック" pitchFamily="34" charset="-128"/>
              </a:rPr>
              <a:t>:</a:t>
            </a:r>
          </a:p>
          <a:p>
            <a:pPr>
              <a:buNone/>
            </a:pPr>
            <a:endParaRPr lang="en-US" sz="1100" b="1" u="sng" dirty="0">
              <a:solidFill>
                <a:srgbClr val="898989"/>
              </a:solidFill>
              <a:latin typeface="Arial" pitchFamily="34" charset="0"/>
              <a:ea typeface="ＭＳ Ｐゴシック" pitchFamily="34" charset="-128"/>
              <a:cs typeface="ＭＳ Ｐゴシック" pitchFamily="34" charset="-128"/>
            </a:endParaRPr>
          </a:p>
          <a:p>
            <a:r>
              <a:rPr lang="en-US" sz="1600" dirty="0">
                <a:latin typeface="Calibri" pitchFamily="34" charset="0"/>
                <a:ea typeface="ＭＳ Ｐゴシック" pitchFamily="34" charset="-128"/>
                <a:cs typeface="ＭＳ Ｐゴシック" pitchFamily="34" charset="-128"/>
              </a:rPr>
              <a:t>If you plan to submit </a:t>
            </a:r>
            <a:r>
              <a:rPr lang="en-US" sz="1600" u="sng" dirty="0">
                <a:latin typeface="Calibri" pitchFamily="34" charset="0"/>
                <a:ea typeface="ＭＳ Ｐゴシック" pitchFamily="34" charset="-128"/>
                <a:cs typeface="ＭＳ Ｐゴシック" pitchFamily="34" charset="-128"/>
              </a:rPr>
              <a:t>Commercial Lease Renewals, Financial Analysis </a:t>
            </a:r>
            <a:r>
              <a:rPr lang="en-US" sz="1600" dirty="0">
                <a:latin typeface="Calibri" pitchFamily="34" charset="0"/>
                <a:ea typeface="ＭＳ Ｐゴシック" pitchFamily="34" charset="-128"/>
                <a:cs typeface="ＭＳ Ｐゴシック" pitchFamily="34" charset="-128"/>
              </a:rPr>
              <a:t>or </a:t>
            </a:r>
            <a:r>
              <a:rPr lang="en-US" sz="1600" u="sng" dirty="0">
                <a:latin typeface="Calibri" pitchFamily="34" charset="0"/>
                <a:ea typeface="ＭＳ Ｐゴシック" pitchFamily="34" charset="-128"/>
                <a:cs typeface="ＭＳ Ｐゴシック" pitchFamily="34" charset="-128"/>
              </a:rPr>
              <a:t>Residential Investment Income Properties  </a:t>
            </a:r>
            <a:r>
              <a:rPr lang="en-US" sz="1600" b="1" u="sng" dirty="0">
                <a:solidFill>
                  <a:srgbClr val="C00000"/>
                </a:solidFill>
                <a:latin typeface="Calibri" pitchFamily="34" charset="0"/>
                <a:ea typeface="ＭＳ Ｐゴシック" pitchFamily="34" charset="-128"/>
                <a:cs typeface="ＭＳ Ｐゴシック" pitchFamily="34" charset="-128"/>
              </a:rPr>
              <a:t>MUST use the Traditional option.</a:t>
            </a:r>
          </a:p>
          <a:p>
            <a:endParaRPr lang="en-US" sz="1100" b="1" u="sng" dirty="0">
              <a:solidFill>
                <a:srgbClr val="C00000"/>
              </a:solidFill>
              <a:latin typeface="Calibri" pitchFamily="34" charset="0"/>
              <a:ea typeface="ＭＳ Ｐゴシック" pitchFamily="34" charset="-128"/>
              <a:cs typeface="ＭＳ Ｐゴシック" pitchFamily="34" charset="-128"/>
            </a:endParaRPr>
          </a:p>
          <a:p>
            <a:r>
              <a:rPr lang="en-US" sz="1600" dirty="0">
                <a:latin typeface="Calibri" pitchFamily="34" charset="0"/>
                <a:ea typeface="ＭＳ Ｐゴシック" pitchFamily="34" charset="-128"/>
                <a:cs typeface="ＭＳ Ｐゴシック" pitchFamily="34" charset="-128"/>
              </a:rPr>
              <a:t>Residential Income properties of 5 or more units automatically qualifies as commercial real estate and can be submitted as a Streamline portfolio</a:t>
            </a:r>
          </a:p>
          <a:p>
            <a:pPr>
              <a:buNone/>
            </a:pPr>
            <a:endParaRPr lang="en-US" sz="1100" dirty="0">
              <a:solidFill>
                <a:srgbClr val="898989"/>
              </a:solidFill>
              <a:latin typeface="Calibri" pitchFamily="34" charset="0"/>
              <a:ea typeface="ＭＳ Ｐゴシック" pitchFamily="34" charset="-128"/>
              <a:cs typeface="ＭＳ Ｐゴシック" pitchFamily="34" charset="-128"/>
            </a:endParaRPr>
          </a:p>
          <a:p>
            <a:r>
              <a:rPr lang="en-US" sz="1600" dirty="0">
                <a:latin typeface="Calibri" pitchFamily="34" charset="0"/>
                <a:ea typeface="ＭＳ Ｐゴシック" pitchFamily="34" charset="-128"/>
                <a:cs typeface="ＭＳ Ｐゴシック" pitchFamily="34" charset="-128"/>
              </a:rPr>
              <a:t>If your role is listed below and has been for the past 5 years you may qualify as a Non-Transactional Professional and should use the </a:t>
            </a:r>
            <a:r>
              <a:rPr lang="en-US" sz="1600" b="1" u="sng" dirty="0">
                <a:solidFill>
                  <a:srgbClr val="C00000"/>
                </a:solidFill>
                <a:latin typeface="Calibri" pitchFamily="34" charset="0"/>
                <a:ea typeface="ＭＳ Ｐゴシック" pitchFamily="34" charset="-128"/>
                <a:cs typeface="ＭＳ Ｐゴシック" pitchFamily="34" charset="-128"/>
              </a:rPr>
              <a:t>Streamlined Non-Transactional Option</a:t>
            </a:r>
            <a:r>
              <a:rPr lang="en-US" sz="1600" b="1" dirty="0">
                <a:solidFill>
                  <a:srgbClr val="C00000"/>
                </a:solidFill>
                <a:latin typeface="Calibri" pitchFamily="34" charset="0"/>
                <a:ea typeface="ＭＳ Ｐゴシック" pitchFamily="34" charset="-128"/>
                <a:cs typeface="ＭＳ Ｐゴシック" pitchFamily="34" charset="-128"/>
              </a:rPr>
              <a:t>.</a:t>
            </a:r>
          </a:p>
          <a:p>
            <a:pPr lvl="2"/>
            <a:r>
              <a:rPr lang="en-US" sz="1600" dirty="0">
                <a:latin typeface="Calibri" pitchFamily="34" charset="0"/>
                <a:ea typeface="ＭＳ Ｐゴシック" pitchFamily="34" charset="-128"/>
                <a:cs typeface="Geneva"/>
              </a:rPr>
              <a:t>Bank and Trust Real Estate Asset Managers/Portfolio Managers</a:t>
            </a:r>
          </a:p>
          <a:p>
            <a:pPr lvl="2"/>
            <a:r>
              <a:rPr lang="en-US" sz="1600" dirty="0">
                <a:latin typeface="Calibri" pitchFamily="34" charset="0"/>
                <a:ea typeface="ＭＳ Ｐゴシック" pitchFamily="34" charset="-128"/>
                <a:cs typeface="Geneva"/>
              </a:rPr>
              <a:t>Large and Institutional Corporate Real Estate Department (Leaders/Officer/Manger/CPA Firms)</a:t>
            </a:r>
          </a:p>
          <a:p>
            <a:pPr lvl="2"/>
            <a:r>
              <a:rPr lang="en-US" sz="1600" dirty="0">
                <a:latin typeface="Calibri" pitchFamily="34" charset="0"/>
                <a:ea typeface="ＭＳ Ｐゴシック" pitchFamily="34" charset="-128"/>
                <a:cs typeface="Geneva"/>
              </a:rPr>
              <a:t>Managing Brokerage Officers/Managers of large firms (supervising 20+ full time commercial real estate agents)</a:t>
            </a:r>
          </a:p>
          <a:p>
            <a:pPr lvl="2"/>
            <a:r>
              <a:rPr lang="en-US" sz="1600" dirty="0">
                <a:latin typeface="Calibri" pitchFamily="34" charset="0"/>
                <a:ea typeface="ＭＳ Ｐゴシック" pitchFamily="34" charset="-128"/>
                <a:cs typeface="Geneva"/>
              </a:rPr>
              <a:t>Large Public Private Venture Program Directors/Managers/Specialists</a:t>
            </a:r>
          </a:p>
          <a:p>
            <a:r>
              <a:rPr lang="en-US" sz="1600" dirty="0"/>
              <a:t>If you don’t feel that you qualify under any of the listed Qualifying Activities forward your professional resume and/or roles &amp; responsibilities to </a:t>
            </a:r>
            <a:r>
              <a:rPr lang="en-US" sz="1600" dirty="0">
                <a:hlinkClick r:id="rId2"/>
              </a:rPr>
              <a:t>Designation@ccim.com</a:t>
            </a:r>
            <a:r>
              <a:rPr lang="en-US" sz="1600" dirty="0"/>
              <a:t> for advance review.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Getting Started- Online Submission</a:t>
            </a:r>
            <a:br>
              <a:rPr lang="en-US" dirty="0"/>
            </a:br>
            <a:endParaRPr lang="en-US" dirty="0"/>
          </a:p>
        </p:txBody>
      </p:sp>
      <p:sp>
        <p:nvSpPr>
          <p:cNvPr id="4" name="TextBox 3"/>
          <p:cNvSpPr txBox="1"/>
          <p:nvPr/>
        </p:nvSpPr>
        <p:spPr>
          <a:xfrm>
            <a:off x="228600" y="1703161"/>
            <a:ext cx="4724400" cy="923330"/>
          </a:xfrm>
          <a:prstGeom prst="rect">
            <a:avLst/>
          </a:prstGeom>
          <a:noFill/>
        </p:spPr>
        <p:txBody>
          <a:bodyPr wrap="square" rtlCol="0">
            <a:spAutoFit/>
          </a:bodyPr>
          <a:lstStyle/>
          <a:p>
            <a:r>
              <a:rPr lang="en-US" dirty="0"/>
              <a:t>You can access your Online Portfolio account by going directly to </a:t>
            </a:r>
            <a:r>
              <a:rPr lang="en-US" u="sng" dirty="0">
                <a:hlinkClick r:id="rId2"/>
              </a:rPr>
              <a:t>http://portfolio.ccim.com</a:t>
            </a:r>
            <a:r>
              <a:rPr lang="en-US" dirty="0"/>
              <a:t> to login.</a:t>
            </a:r>
          </a:p>
        </p:txBody>
      </p:sp>
      <p:sp>
        <p:nvSpPr>
          <p:cNvPr id="6" name="TextBox 5"/>
          <p:cNvSpPr txBox="1"/>
          <p:nvPr/>
        </p:nvSpPr>
        <p:spPr>
          <a:xfrm>
            <a:off x="1143000" y="3962400"/>
            <a:ext cx="2895600" cy="923330"/>
          </a:xfrm>
          <a:prstGeom prst="rect">
            <a:avLst/>
          </a:prstGeom>
          <a:noFill/>
        </p:spPr>
        <p:txBody>
          <a:bodyPr wrap="square" rtlCol="0">
            <a:spAutoFit/>
          </a:bodyPr>
          <a:lstStyle/>
          <a:p>
            <a:r>
              <a:rPr lang="en-US" dirty="0"/>
              <a:t>Experiencing issues? Contact the Designation Department at 312-321-4517 </a:t>
            </a:r>
          </a:p>
        </p:txBody>
      </p:sp>
      <p:pic>
        <p:nvPicPr>
          <p:cNvPr id="3" name="Picture 2"/>
          <p:cNvPicPr>
            <a:picLocks noChangeAspect="1"/>
          </p:cNvPicPr>
          <p:nvPr/>
        </p:nvPicPr>
        <p:blipFill>
          <a:blip r:embed="rId3"/>
          <a:stretch>
            <a:fillRect/>
          </a:stretch>
        </p:blipFill>
        <p:spPr>
          <a:xfrm>
            <a:off x="5105400" y="1417638"/>
            <a:ext cx="3518338" cy="3962400"/>
          </a:xfrm>
          <a:prstGeom prst="rect">
            <a:avLst/>
          </a:prstGeom>
        </p:spPr>
      </p:pic>
    </p:spTree>
    <p:extLst>
      <p:ext uri="{BB962C8B-B14F-4D97-AF65-F5344CB8AC3E}">
        <p14:creationId xmlns:p14="http://schemas.microsoft.com/office/powerpoint/2010/main" val="3159037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Begin Portfolio</a:t>
            </a:r>
          </a:p>
        </p:txBody>
      </p:sp>
      <p:pic>
        <p:nvPicPr>
          <p:cNvPr id="7170"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66899"/>
            <a:ext cx="8337550"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219200" y="1142999"/>
            <a:ext cx="6965950" cy="646331"/>
          </a:xfrm>
          <a:prstGeom prst="rect">
            <a:avLst/>
          </a:prstGeom>
          <a:noFill/>
        </p:spPr>
        <p:txBody>
          <a:bodyPr wrap="square" rtlCol="0">
            <a:spAutoFit/>
          </a:bodyPr>
          <a:lstStyle/>
          <a:p>
            <a:r>
              <a:rPr lang="en-US" dirty="0"/>
              <a:t>Click “Start Portfolio” to begin your submission. You will have the opportunity to save your work and login later to continue.</a:t>
            </a:r>
          </a:p>
        </p:txBody>
      </p:sp>
    </p:spTree>
    <p:extLst>
      <p:ext uri="{BB962C8B-B14F-4D97-AF65-F5344CB8AC3E}">
        <p14:creationId xmlns:p14="http://schemas.microsoft.com/office/powerpoint/2010/main" val="2089129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portfolio workspace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24563"/>
            <a:ext cx="8096250"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3526134" y="2747387"/>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11534" y="4876800"/>
            <a:ext cx="5486400" cy="646331"/>
          </a:xfrm>
          <a:prstGeom prst="rect">
            <a:avLst/>
          </a:prstGeom>
          <a:noFill/>
        </p:spPr>
        <p:txBody>
          <a:bodyPr wrap="square" rtlCol="0">
            <a:spAutoFit/>
          </a:bodyPr>
          <a:lstStyle/>
          <a:p>
            <a:r>
              <a:rPr lang="en-US" dirty="0"/>
              <a:t>If you are returning to your workspace to add documents,  the Start Portfolio button will change to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199965"/>
            <a:ext cx="14859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854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Helpful Tools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085" y="5334000"/>
            <a:ext cx="738447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1" y="1079496"/>
            <a:ext cx="6118774" cy="400110"/>
          </a:xfrm>
          <a:prstGeom prst="rect">
            <a:avLst/>
          </a:prstGeom>
          <a:noFill/>
        </p:spPr>
        <p:txBody>
          <a:bodyPr wrap="square" rtlCol="0">
            <a:spAutoFit/>
          </a:bodyPr>
          <a:lstStyle/>
          <a:p>
            <a:r>
              <a:rPr lang="en-US" sz="2000" b="1" dirty="0"/>
              <a:t>These tools will appear throughout the upload process.</a:t>
            </a:r>
          </a:p>
        </p:txBody>
      </p:sp>
      <p:sp>
        <p:nvSpPr>
          <p:cNvPr id="5" name="TextBox 4"/>
          <p:cNvSpPr txBox="1"/>
          <p:nvPr/>
        </p:nvSpPr>
        <p:spPr>
          <a:xfrm>
            <a:off x="2789490" y="1752644"/>
            <a:ext cx="3587795" cy="1477328"/>
          </a:xfrm>
          <a:prstGeom prst="rect">
            <a:avLst/>
          </a:prstGeom>
          <a:noFill/>
        </p:spPr>
        <p:txBody>
          <a:bodyPr wrap="square" rtlCol="0">
            <a:spAutoFit/>
          </a:bodyPr>
          <a:lstStyle/>
          <a:p>
            <a:r>
              <a:rPr lang="en-US" dirty="0"/>
              <a:t>Shows what documents you have uploaded, have not uploaded and are currently working on.  Each title will take you to that document location.</a:t>
            </a:r>
          </a:p>
        </p:txBody>
      </p:sp>
      <p:sp>
        <p:nvSpPr>
          <p:cNvPr id="6" name="TextBox 5"/>
          <p:cNvSpPr txBox="1"/>
          <p:nvPr/>
        </p:nvSpPr>
        <p:spPr>
          <a:xfrm>
            <a:off x="85811" y="4358565"/>
            <a:ext cx="2133600" cy="646331"/>
          </a:xfrm>
          <a:prstGeom prst="rect">
            <a:avLst/>
          </a:prstGeom>
          <a:noFill/>
        </p:spPr>
        <p:txBody>
          <a:bodyPr wrap="square" rtlCol="0">
            <a:spAutoFit/>
          </a:bodyPr>
          <a:lstStyle/>
          <a:p>
            <a:r>
              <a:rPr lang="en-US" dirty="0"/>
              <a:t>Shows your progress of completion </a:t>
            </a:r>
          </a:p>
        </p:txBody>
      </p:sp>
      <p:sp>
        <p:nvSpPr>
          <p:cNvPr id="7" name="TextBox 6"/>
          <p:cNvSpPr txBox="1"/>
          <p:nvPr/>
        </p:nvSpPr>
        <p:spPr>
          <a:xfrm>
            <a:off x="6621647" y="4904162"/>
            <a:ext cx="1698222" cy="369332"/>
          </a:xfrm>
          <a:prstGeom prst="rect">
            <a:avLst/>
          </a:prstGeom>
          <a:noFill/>
        </p:spPr>
        <p:txBody>
          <a:bodyPr wrap="none" rtlCol="0">
            <a:spAutoFit/>
          </a:bodyPr>
          <a:lstStyle/>
          <a:p>
            <a:r>
              <a:rPr lang="en-US" dirty="0"/>
              <a:t>Navigation tools</a:t>
            </a:r>
          </a:p>
        </p:txBody>
      </p:sp>
      <p:cxnSp>
        <p:nvCxnSpPr>
          <p:cNvPr id="18" name="Straight Arrow Connector 17"/>
          <p:cNvCxnSpPr>
            <a:stCxn id="7" idx="1"/>
          </p:cNvCxnSpPr>
          <p:nvPr/>
        </p:nvCxnSpPr>
        <p:spPr>
          <a:xfrm flipH="1">
            <a:off x="5611085" y="5088828"/>
            <a:ext cx="1010562" cy="358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57" y="1808202"/>
            <a:ext cx="2626843" cy="2294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Arrow Connector 15"/>
          <p:cNvCxnSpPr/>
          <p:nvPr/>
        </p:nvCxnSpPr>
        <p:spPr>
          <a:xfrm flipH="1" flipV="1">
            <a:off x="1637878" y="4015174"/>
            <a:ext cx="230677" cy="276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122" name="Picture 3"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1647" y="2063323"/>
            <a:ext cx="2352675"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3276600" y="3692008"/>
            <a:ext cx="3180088" cy="923330"/>
          </a:xfrm>
          <a:prstGeom prst="rect">
            <a:avLst/>
          </a:prstGeom>
          <a:noFill/>
        </p:spPr>
        <p:txBody>
          <a:bodyPr wrap="square" rtlCol="0">
            <a:spAutoFit/>
          </a:bodyPr>
          <a:lstStyle/>
          <a:p>
            <a:r>
              <a:rPr lang="en-US" dirty="0"/>
              <a:t>Shows receipt of membership payment, submission fee payment and recommendations </a:t>
            </a:r>
          </a:p>
        </p:txBody>
      </p:sp>
      <p:cxnSp>
        <p:nvCxnSpPr>
          <p:cNvPr id="11" name="Straight Arrow Connector 10"/>
          <p:cNvCxnSpPr/>
          <p:nvPr/>
        </p:nvCxnSpPr>
        <p:spPr>
          <a:xfrm flipH="1" flipV="1">
            <a:off x="2005884" y="1913975"/>
            <a:ext cx="838200" cy="577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611085" y="2362200"/>
            <a:ext cx="1246915" cy="13298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46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199" y="1361390"/>
            <a:ext cx="3578087"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792162"/>
          </a:xfrm>
        </p:spPr>
        <p:txBody>
          <a:bodyPr>
            <a:normAutofit/>
          </a:bodyPr>
          <a:lstStyle/>
          <a:p>
            <a:r>
              <a:rPr lang="en-US" sz="4000" b="1" dirty="0">
                <a:solidFill>
                  <a:schemeClr val="tx1">
                    <a:lumMod val="75000"/>
                    <a:lumOff val="25000"/>
                  </a:schemeClr>
                </a:solidFill>
              </a:rPr>
              <a:t>Submit Agreement</a:t>
            </a:r>
          </a:p>
        </p:txBody>
      </p:sp>
      <p:sp>
        <p:nvSpPr>
          <p:cNvPr id="11" name="TextBox 10"/>
          <p:cNvSpPr txBox="1"/>
          <p:nvPr/>
        </p:nvSpPr>
        <p:spPr>
          <a:xfrm>
            <a:off x="6400800" y="1460499"/>
            <a:ext cx="2743200" cy="646331"/>
          </a:xfrm>
          <a:prstGeom prst="rect">
            <a:avLst/>
          </a:prstGeom>
          <a:noFill/>
        </p:spPr>
        <p:txBody>
          <a:bodyPr wrap="square" rtlCol="0">
            <a:spAutoFit/>
          </a:bodyPr>
          <a:lstStyle/>
          <a:p>
            <a:r>
              <a:rPr lang="en-US" dirty="0"/>
              <a:t>Enter any updated contact information</a:t>
            </a:r>
          </a:p>
        </p:txBody>
      </p:sp>
      <p:sp>
        <p:nvSpPr>
          <p:cNvPr id="12" name="TextBox 11"/>
          <p:cNvSpPr txBox="1"/>
          <p:nvPr/>
        </p:nvSpPr>
        <p:spPr>
          <a:xfrm>
            <a:off x="0" y="4192350"/>
            <a:ext cx="2425700" cy="646331"/>
          </a:xfrm>
          <a:prstGeom prst="rect">
            <a:avLst/>
          </a:prstGeom>
          <a:noFill/>
        </p:spPr>
        <p:txBody>
          <a:bodyPr wrap="square" rtlCol="0">
            <a:spAutoFit/>
          </a:bodyPr>
          <a:lstStyle/>
          <a:p>
            <a:r>
              <a:rPr lang="en-US" dirty="0"/>
              <a:t>Select your submission track</a:t>
            </a:r>
          </a:p>
        </p:txBody>
      </p:sp>
      <p:sp>
        <p:nvSpPr>
          <p:cNvPr id="13" name="TextBox 12"/>
          <p:cNvSpPr txBox="1"/>
          <p:nvPr/>
        </p:nvSpPr>
        <p:spPr>
          <a:xfrm>
            <a:off x="7173290" y="4198388"/>
            <a:ext cx="1701802" cy="646331"/>
          </a:xfrm>
          <a:prstGeom prst="rect">
            <a:avLst/>
          </a:prstGeom>
          <a:noFill/>
        </p:spPr>
        <p:txBody>
          <a:bodyPr wrap="square" rtlCol="0">
            <a:spAutoFit/>
          </a:bodyPr>
          <a:lstStyle/>
          <a:p>
            <a:r>
              <a:rPr lang="en-US" dirty="0"/>
              <a:t>Where will you take the exam?</a:t>
            </a:r>
          </a:p>
        </p:txBody>
      </p:sp>
      <p:sp>
        <p:nvSpPr>
          <p:cNvPr id="14" name="TextBox 13"/>
          <p:cNvSpPr txBox="1"/>
          <p:nvPr/>
        </p:nvSpPr>
        <p:spPr>
          <a:xfrm>
            <a:off x="12701" y="5344207"/>
            <a:ext cx="2793999" cy="646331"/>
          </a:xfrm>
          <a:prstGeom prst="rect">
            <a:avLst/>
          </a:prstGeom>
          <a:noFill/>
        </p:spPr>
        <p:txBody>
          <a:bodyPr wrap="square" rtlCol="0">
            <a:spAutoFit/>
          </a:bodyPr>
          <a:lstStyle/>
          <a:p>
            <a:r>
              <a:rPr lang="en-US" dirty="0"/>
              <a:t>Acknowledge requirements will be met </a:t>
            </a:r>
          </a:p>
        </p:txBody>
      </p:sp>
      <p:cxnSp>
        <p:nvCxnSpPr>
          <p:cNvPr id="16" name="Straight Arrow Connector 15"/>
          <p:cNvCxnSpPr/>
          <p:nvPr/>
        </p:nvCxnSpPr>
        <p:spPr>
          <a:xfrm flipH="1">
            <a:off x="6553200" y="2106830"/>
            <a:ext cx="33020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255634" y="4515515"/>
            <a:ext cx="3047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stCxn id="13" idx="1"/>
          </p:cNvCxnSpPr>
          <p:nvPr/>
        </p:nvCxnSpPr>
        <p:spPr>
          <a:xfrm flipH="1" flipV="1">
            <a:off x="6734038" y="4515516"/>
            <a:ext cx="439252" cy="6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p:cNvCxnSpPr>
          <p:nvPr/>
        </p:nvCxnSpPr>
        <p:spPr>
          <a:xfrm>
            <a:off x="2027033" y="5702302"/>
            <a:ext cx="5334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85C8FFC-25FD-4489-82F6-FEB94F16E7B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43201" y="1295402"/>
            <a:ext cx="3673614" cy="4493432"/>
          </a:xfrm>
          <a:prstGeom prst="rect">
            <a:avLst/>
          </a:prstGeom>
          <a:noFill/>
        </p:spPr>
      </p:pic>
      <p:sp>
        <p:nvSpPr>
          <p:cNvPr id="6" name="TextBox 5">
            <a:extLst>
              <a:ext uri="{FF2B5EF4-FFF2-40B4-BE49-F238E27FC236}">
                <a16:creationId xmlns:a16="http://schemas.microsoft.com/office/drawing/2014/main" id="{BC616307-7456-4005-A173-17D9514FE7EC}"/>
              </a:ext>
            </a:extLst>
          </p:cNvPr>
          <p:cNvSpPr txBox="1"/>
          <p:nvPr/>
        </p:nvSpPr>
        <p:spPr>
          <a:xfrm>
            <a:off x="19327" y="3542118"/>
            <a:ext cx="2103234" cy="646331"/>
          </a:xfrm>
          <a:prstGeom prst="rect">
            <a:avLst/>
          </a:prstGeom>
          <a:noFill/>
        </p:spPr>
        <p:txBody>
          <a:bodyPr wrap="square" rtlCol="0">
            <a:spAutoFit/>
          </a:bodyPr>
          <a:lstStyle/>
          <a:p>
            <a:r>
              <a:rPr lang="en-US" dirty="0"/>
              <a:t>Confirmation of Handbook Review</a:t>
            </a:r>
          </a:p>
        </p:txBody>
      </p:sp>
      <p:cxnSp>
        <p:nvCxnSpPr>
          <p:cNvPr id="8" name="Straight Arrow Connector 7">
            <a:extLst>
              <a:ext uri="{FF2B5EF4-FFF2-40B4-BE49-F238E27FC236}">
                <a16:creationId xmlns:a16="http://schemas.microsoft.com/office/drawing/2014/main" id="{1CE774BF-BB37-4733-9125-524D446A0E52}"/>
              </a:ext>
            </a:extLst>
          </p:cNvPr>
          <p:cNvCxnSpPr>
            <a:cxnSpLocks/>
          </p:cNvCxnSpPr>
          <p:nvPr/>
        </p:nvCxnSpPr>
        <p:spPr>
          <a:xfrm>
            <a:off x="1963670" y="3962400"/>
            <a:ext cx="9240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071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a:solidFill>
                  <a:schemeClr val="tx1">
                    <a:lumMod val="75000"/>
                    <a:lumOff val="25000"/>
                  </a:schemeClr>
                </a:solidFill>
              </a:rPr>
              <a:t>Uploading Documents</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7254" y="2741146"/>
            <a:ext cx="6438900"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37" y="1755218"/>
            <a:ext cx="643890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262" y="4371972"/>
            <a:ext cx="64674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6478" y="1540817"/>
            <a:ext cx="2743200" cy="1200329"/>
          </a:xfrm>
          <a:prstGeom prst="rect">
            <a:avLst/>
          </a:prstGeom>
          <a:noFill/>
        </p:spPr>
        <p:txBody>
          <a:bodyPr wrap="square" rtlCol="0">
            <a:spAutoFit/>
          </a:bodyPr>
          <a:lstStyle/>
          <a:p>
            <a:r>
              <a:rPr lang="en-US" dirty="0"/>
              <a:t>Here a form is provided. Download the form to complete and save to your computer before uploading</a:t>
            </a:r>
          </a:p>
        </p:txBody>
      </p:sp>
      <p:sp>
        <p:nvSpPr>
          <p:cNvPr id="6" name="TextBox 5"/>
          <p:cNvSpPr txBox="1"/>
          <p:nvPr/>
        </p:nvSpPr>
        <p:spPr>
          <a:xfrm>
            <a:off x="187412" y="3156641"/>
            <a:ext cx="2285999" cy="646331"/>
          </a:xfrm>
          <a:prstGeom prst="rect">
            <a:avLst/>
          </a:prstGeom>
          <a:noFill/>
        </p:spPr>
        <p:txBody>
          <a:bodyPr wrap="square" rtlCol="0">
            <a:spAutoFit/>
          </a:bodyPr>
          <a:lstStyle/>
          <a:p>
            <a:r>
              <a:rPr lang="en-US" dirty="0"/>
              <a:t>Here, simply type in the space provided</a:t>
            </a:r>
          </a:p>
        </p:txBody>
      </p:sp>
      <p:sp>
        <p:nvSpPr>
          <p:cNvPr id="7" name="TextBox 6"/>
          <p:cNvSpPr txBox="1"/>
          <p:nvPr/>
        </p:nvSpPr>
        <p:spPr>
          <a:xfrm>
            <a:off x="6701482" y="4482193"/>
            <a:ext cx="2442518" cy="646331"/>
          </a:xfrm>
          <a:prstGeom prst="rect">
            <a:avLst/>
          </a:prstGeom>
          <a:noFill/>
        </p:spPr>
        <p:txBody>
          <a:bodyPr wrap="square" rtlCol="0">
            <a:spAutoFit/>
          </a:bodyPr>
          <a:lstStyle/>
          <a:p>
            <a:r>
              <a:rPr lang="en-US" dirty="0"/>
              <a:t>Upload in any format; No form is provided</a:t>
            </a:r>
          </a:p>
        </p:txBody>
      </p:sp>
      <p:sp>
        <p:nvSpPr>
          <p:cNvPr id="8" name="TextBox 7"/>
          <p:cNvSpPr txBox="1"/>
          <p:nvPr/>
        </p:nvSpPr>
        <p:spPr>
          <a:xfrm>
            <a:off x="249195" y="5415646"/>
            <a:ext cx="2209800" cy="646331"/>
          </a:xfrm>
          <a:prstGeom prst="rect">
            <a:avLst/>
          </a:prstGeom>
          <a:noFill/>
        </p:spPr>
        <p:txBody>
          <a:bodyPr wrap="square" rtlCol="0">
            <a:spAutoFit/>
          </a:bodyPr>
          <a:lstStyle/>
          <a:p>
            <a:r>
              <a:rPr lang="en-US" dirty="0"/>
              <a:t>Mark each section complete as you go</a:t>
            </a:r>
          </a:p>
        </p:txBody>
      </p:sp>
      <p:sp>
        <p:nvSpPr>
          <p:cNvPr id="9" name="TextBox 8"/>
          <p:cNvSpPr txBox="1"/>
          <p:nvPr/>
        </p:nvSpPr>
        <p:spPr>
          <a:xfrm>
            <a:off x="2035012" y="734940"/>
            <a:ext cx="5238229" cy="400110"/>
          </a:xfrm>
          <a:prstGeom prst="rect">
            <a:avLst/>
          </a:prstGeom>
          <a:noFill/>
        </p:spPr>
        <p:txBody>
          <a:bodyPr wrap="none" rtlCol="0">
            <a:spAutoFit/>
          </a:bodyPr>
          <a:lstStyle/>
          <a:p>
            <a:r>
              <a:rPr lang="en-US" sz="2000" b="1" dirty="0"/>
              <a:t>Examples of the uploading portfolio documents</a:t>
            </a:r>
          </a:p>
        </p:txBody>
      </p:sp>
      <p:cxnSp>
        <p:nvCxnSpPr>
          <p:cNvPr id="11" name="Straight Arrow Connector 10"/>
          <p:cNvCxnSpPr/>
          <p:nvPr/>
        </p:nvCxnSpPr>
        <p:spPr>
          <a:xfrm flipH="1">
            <a:off x="5562600" y="1755218"/>
            <a:ext cx="653878" cy="385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828800" y="3802972"/>
            <a:ext cx="2514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8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8330" y="5538102"/>
            <a:ext cx="61245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Arrow Connector 16"/>
          <p:cNvCxnSpPr/>
          <p:nvPr/>
        </p:nvCxnSpPr>
        <p:spPr>
          <a:xfrm flipV="1">
            <a:off x="2286000" y="5738812"/>
            <a:ext cx="609600" cy="252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808330" y="5029200"/>
            <a:ext cx="3893152" cy="993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993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a:solidFill>
                  <a:schemeClr val="tx1">
                    <a:lumMod val="75000"/>
                    <a:lumOff val="25000"/>
                  </a:schemeClr>
                </a:solidFill>
              </a:rPr>
              <a:t>To upload a document…</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371600"/>
            <a:ext cx="64674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0075" y="2133600"/>
            <a:ext cx="3588368"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68" y="4419600"/>
            <a:ext cx="647700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1374978"/>
            <a:ext cx="1315768" cy="646331"/>
          </a:xfrm>
          <a:prstGeom prst="rect">
            <a:avLst/>
          </a:prstGeom>
          <a:noFill/>
        </p:spPr>
        <p:txBody>
          <a:bodyPr wrap="square" rtlCol="0">
            <a:spAutoFit/>
          </a:bodyPr>
          <a:lstStyle/>
          <a:p>
            <a:pPr algn="ctr"/>
            <a:r>
              <a:rPr lang="en-US" dirty="0"/>
              <a:t>Click Choose File</a:t>
            </a:r>
          </a:p>
        </p:txBody>
      </p:sp>
      <p:sp>
        <p:nvSpPr>
          <p:cNvPr id="7" name="TextBox 6"/>
          <p:cNvSpPr txBox="1"/>
          <p:nvPr/>
        </p:nvSpPr>
        <p:spPr>
          <a:xfrm>
            <a:off x="445238" y="2754868"/>
            <a:ext cx="4573175" cy="369332"/>
          </a:xfrm>
          <a:prstGeom prst="rect">
            <a:avLst/>
          </a:prstGeom>
          <a:noFill/>
        </p:spPr>
        <p:txBody>
          <a:bodyPr wrap="none" rtlCol="0">
            <a:spAutoFit/>
          </a:bodyPr>
          <a:lstStyle/>
          <a:p>
            <a:r>
              <a:rPr lang="en-US" dirty="0"/>
              <a:t>Double click the document you want to upload</a:t>
            </a:r>
          </a:p>
        </p:txBody>
      </p:sp>
      <p:sp>
        <p:nvSpPr>
          <p:cNvPr id="8" name="TextBox 7"/>
          <p:cNvSpPr txBox="1"/>
          <p:nvPr/>
        </p:nvSpPr>
        <p:spPr>
          <a:xfrm>
            <a:off x="6332194" y="4419600"/>
            <a:ext cx="2581275" cy="1754326"/>
          </a:xfrm>
          <a:prstGeom prst="rect">
            <a:avLst/>
          </a:prstGeom>
          <a:noFill/>
        </p:spPr>
        <p:txBody>
          <a:bodyPr wrap="square" rtlCol="0">
            <a:spAutoFit/>
          </a:bodyPr>
          <a:lstStyle/>
          <a:p>
            <a:r>
              <a:rPr lang="en-US" dirty="0"/>
              <a:t>Your uploaded document shows here. </a:t>
            </a:r>
          </a:p>
          <a:p>
            <a:endParaRPr lang="en-US" dirty="0"/>
          </a:p>
          <a:p>
            <a:r>
              <a:rPr lang="en-US" dirty="0"/>
              <a:t>If you need to delete your upload simply click the X</a:t>
            </a:r>
          </a:p>
        </p:txBody>
      </p:sp>
      <p:cxnSp>
        <p:nvCxnSpPr>
          <p:cNvPr id="10" name="Straight Arrow Connector 9"/>
          <p:cNvCxnSpPr/>
          <p:nvPr/>
        </p:nvCxnSpPr>
        <p:spPr>
          <a:xfrm flipH="1" flipV="1">
            <a:off x="4419600" y="5119687"/>
            <a:ext cx="1912594" cy="59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21568" y="3124200"/>
            <a:ext cx="2626832"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849168" y="1804987"/>
            <a:ext cx="2265632" cy="216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297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dirty="0">
                <a:solidFill>
                  <a:schemeClr val="tx1">
                    <a:lumMod val="75000"/>
                    <a:lumOff val="25000"/>
                  </a:schemeClr>
                </a:solidFill>
              </a:rPr>
              <a:t>Confirm document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8181975"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19200" y="4953000"/>
            <a:ext cx="5943600" cy="646331"/>
          </a:xfrm>
          <a:prstGeom prst="rect">
            <a:avLst/>
          </a:prstGeom>
          <a:noFill/>
        </p:spPr>
        <p:txBody>
          <a:bodyPr wrap="square" rtlCol="0">
            <a:spAutoFit/>
          </a:bodyPr>
          <a:lstStyle/>
          <a:p>
            <a:r>
              <a:rPr lang="en-US" dirty="0"/>
              <a:t>Once you have uploaded all documents and have submitted your portfolio you will not be able to make changes. </a:t>
            </a:r>
          </a:p>
        </p:txBody>
      </p:sp>
      <p:sp>
        <p:nvSpPr>
          <p:cNvPr id="5" name="TextBox 4"/>
          <p:cNvSpPr txBox="1"/>
          <p:nvPr/>
        </p:nvSpPr>
        <p:spPr>
          <a:xfrm>
            <a:off x="2820541" y="1206389"/>
            <a:ext cx="3302892" cy="369332"/>
          </a:xfrm>
          <a:prstGeom prst="rect">
            <a:avLst/>
          </a:prstGeom>
          <a:noFill/>
        </p:spPr>
        <p:txBody>
          <a:bodyPr wrap="none" rtlCol="0">
            <a:spAutoFit/>
          </a:bodyPr>
          <a:lstStyle/>
          <a:p>
            <a:r>
              <a:rPr lang="en-US" dirty="0"/>
              <a:t>Easily View or Delete documents.</a:t>
            </a:r>
          </a:p>
        </p:txBody>
      </p:sp>
      <p:cxnSp>
        <p:nvCxnSpPr>
          <p:cNvPr id="7" name="Straight Arrow Connector 6"/>
          <p:cNvCxnSpPr/>
          <p:nvPr/>
        </p:nvCxnSpPr>
        <p:spPr>
          <a:xfrm flipH="1">
            <a:off x="3124200" y="1575721"/>
            <a:ext cx="381000" cy="1319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2"/>
          </p:cNvCxnSpPr>
          <p:nvPr/>
        </p:nvCxnSpPr>
        <p:spPr>
          <a:xfrm flipH="1">
            <a:off x="2209800" y="1575721"/>
            <a:ext cx="2262187" cy="1319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510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0990"/>
          </a:xfrm>
        </p:spPr>
        <p:txBody>
          <a:bodyPr>
            <a:normAutofit fontScale="90000"/>
          </a:bodyPr>
          <a:lstStyle/>
          <a:p>
            <a:r>
              <a:rPr lang="en-US" dirty="0"/>
              <a:t>Payment</a:t>
            </a:r>
          </a:p>
        </p:txBody>
      </p:sp>
      <p:sp>
        <p:nvSpPr>
          <p:cNvPr id="3" name="TextBox 2"/>
          <p:cNvSpPr txBox="1"/>
          <p:nvPr/>
        </p:nvSpPr>
        <p:spPr>
          <a:xfrm>
            <a:off x="466725" y="975628"/>
            <a:ext cx="7924800" cy="646331"/>
          </a:xfrm>
          <a:prstGeom prst="rect">
            <a:avLst/>
          </a:prstGeom>
          <a:noFill/>
        </p:spPr>
        <p:txBody>
          <a:bodyPr wrap="square" rtlCol="0">
            <a:spAutoFit/>
          </a:bodyPr>
          <a:lstStyle/>
          <a:p>
            <a:r>
              <a:rPr lang="en-US" dirty="0"/>
              <a:t>Once you have submitted your portfolio the below screen will appear. Portfolios will not be reviewed without submission fee payment and active membership. </a:t>
            </a:r>
          </a:p>
        </p:txBody>
      </p:sp>
      <p:pic>
        <p:nvPicPr>
          <p:cNvPr id="5" name="Picture 4">
            <a:extLst>
              <a:ext uri="{FF2B5EF4-FFF2-40B4-BE49-F238E27FC236}">
                <a16:creationId xmlns:a16="http://schemas.microsoft.com/office/drawing/2014/main" id="{C95FDDFD-8D13-474D-AB87-721115114B86}"/>
              </a:ext>
            </a:extLst>
          </p:cNvPr>
          <p:cNvPicPr>
            <a:picLocks noChangeAspect="1"/>
          </p:cNvPicPr>
          <p:nvPr/>
        </p:nvPicPr>
        <p:blipFill>
          <a:blip r:embed="rId2"/>
          <a:stretch>
            <a:fillRect/>
          </a:stretch>
        </p:blipFill>
        <p:spPr>
          <a:xfrm>
            <a:off x="152400" y="1621959"/>
            <a:ext cx="8839200" cy="2645241"/>
          </a:xfrm>
          <a:prstGeom prst="rect">
            <a:avLst/>
          </a:prstGeom>
        </p:spPr>
      </p:pic>
    </p:spTree>
    <p:extLst>
      <p:ext uri="{BB962C8B-B14F-4D97-AF65-F5344CB8AC3E}">
        <p14:creationId xmlns:p14="http://schemas.microsoft.com/office/powerpoint/2010/main" val="256103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8305800" cy="1143000"/>
          </a:xfrm>
          <a:solidFill>
            <a:schemeClr val="accent2"/>
          </a:solidFill>
        </p:spPr>
        <p:txBody>
          <a:bodyPr>
            <a:normAutofit/>
          </a:bodyPr>
          <a:lstStyle/>
          <a:p>
            <a:r>
              <a:rPr lang="en-US" sz="3200" b="1" dirty="0"/>
              <a:t>Requirements for earning the CCIM designation:</a:t>
            </a:r>
          </a:p>
        </p:txBody>
      </p:sp>
      <p:sp>
        <p:nvSpPr>
          <p:cNvPr id="3" name="Content Placeholder 2"/>
          <p:cNvSpPr>
            <a:spLocks noGrp="1"/>
          </p:cNvSpPr>
          <p:nvPr>
            <p:ph idx="1"/>
          </p:nvPr>
        </p:nvSpPr>
        <p:spPr/>
        <p:txBody>
          <a:bodyPr>
            <a:normAutofit lnSpcReduction="10000"/>
          </a:bodyPr>
          <a:lstStyle/>
          <a:p>
            <a:pPr>
              <a:lnSpc>
                <a:spcPct val="140000"/>
              </a:lnSpc>
            </a:pPr>
            <a:r>
              <a:rPr lang="en-US" sz="2000" b="1" dirty="0">
                <a:latin typeface="Calibri" pitchFamily="34" charset="0"/>
                <a:ea typeface="ＭＳ Ｐゴシック" pitchFamily="34" charset="-128"/>
                <a:cs typeface="ＭＳ Ｐゴシック" pitchFamily="34" charset="-128"/>
              </a:rPr>
              <a:t>Become a Candidate of the CCIM Institute. </a:t>
            </a:r>
          </a:p>
          <a:p>
            <a:pPr>
              <a:lnSpc>
                <a:spcPct val="140000"/>
              </a:lnSpc>
            </a:pPr>
            <a:r>
              <a:rPr lang="en-US" sz="2000" b="1" dirty="0">
                <a:latin typeface="Calibri" pitchFamily="34" charset="0"/>
                <a:ea typeface="ＭＳ Ｐゴシック" pitchFamily="34" charset="-128"/>
                <a:cs typeface="ＭＳ Ｐゴシック" pitchFamily="34" charset="-128"/>
              </a:rPr>
              <a:t>Complete all four Core Classes (must take at least one instructor-led course)</a:t>
            </a:r>
          </a:p>
          <a:p>
            <a:pPr>
              <a:lnSpc>
                <a:spcPct val="140000"/>
              </a:lnSpc>
            </a:pPr>
            <a:r>
              <a:rPr lang="en-US" sz="2000" b="1" dirty="0">
                <a:latin typeface="Calibri" pitchFamily="34" charset="0"/>
                <a:ea typeface="ＭＳ Ｐゴシック" pitchFamily="34" charset="-128"/>
                <a:cs typeface="ＭＳ Ｐゴシック" pitchFamily="34" charset="-128"/>
              </a:rPr>
              <a:t>Complete 8 hours of Negotiation Training (online or classroom)</a:t>
            </a:r>
          </a:p>
          <a:p>
            <a:pPr lvl="1">
              <a:lnSpc>
                <a:spcPct val="140000"/>
              </a:lnSpc>
            </a:pPr>
            <a:r>
              <a:rPr lang="en-US" sz="2000" b="1" i="1" dirty="0">
                <a:solidFill>
                  <a:srgbClr val="B32236"/>
                </a:solidFill>
                <a:latin typeface="Calibri" pitchFamily="34" charset="0"/>
                <a:ea typeface="ＭＳ Ｐゴシック" pitchFamily="34" charset="-128"/>
              </a:rPr>
              <a:t>Must be completed prior to taking </a:t>
            </a:r>
            <a:r>
              <a:rPr lang="en-US" sz="2000" b="1" dirty="0">
                <a:solidFill>
                  <a:srgbClr val="B32236"/>
                </a:solidFill>
                <a:latin typeface="Calibri" pitchFamily="34" charset="0"/>
                <a:ea typeface="ＭＳ Ｐゴシック" pitchFamily="34" charset="-128"/>
              </a:rPr>
              <a:t>CI 103 or CI 104.</a:t>
            </a:r>
            <a:endParaRPr lang="en-US" sz="2000" b="1" dirty="0">
              <a:solidFill>
                <a:srgbClr val="898989"/>
              </a:solidFill>
              <a:latin typeface="Calibri" pitchFamily="34" charset="0"/>
              <a:ea typeface="ＭＳ Ｐゴシック" pitchFamily="34" charset="-128"/>
            </a:endParaRPr>
          </a:p>
          <a:p>
            <a:pPr>
              <a:lnSpc>
                <a:spcPct val="140000"/>
              </a:lnSpc>
            </a:pPr>
            <a:r>
              <a:rPr lang="en-US" sz="2000" b="1" dirty="0">
                <a:latin typeface="Calibri" pitchFamily="34" charset="0"/>
                <a:ea typeface="ＭＳ Ｐゴシック" pitchFamily="34" charset="-128"/>
                <a:cs typeface="ＭＳ Ｐゴシック" pitchFamily="34" charset="-128"/>
              </a:rPr>
              <a:t>Complete two Electives (will receive 0.5 elective credit for completion of Negotiation Training)</a:t>
            </a:r>
          </a:p>
          <a:p>
            <a:pPr>
              <a:lnSpc>
                <a:spcPct val="140000"/>
              </a:lnSpc>
            </a:pPr>
            <a:r>
              <a:rPr lang="en-US" sz="2000" b="1" dirty="0">
                <a:latin typeface="Calibri" pitchFamily="34" charset="0"/>
                <a:ea typeface="ＭＳ Ｐゴシック" pitchFamily="34" charset="-128"/>
                <a:cs typeface="ＭＳ Ｐゴシック" pitchFamily="34" charset="-128"/>
              </a:rPr>
              <a:t>Complete free online CCIM Ethics training</a:t>
            </a:r>
          </a:p>
          <a:p>
            <a:pPr>
              <a:lnSpc>
                <a:spcPct val="140000"/>
              </a:lnSpc>
            </a:pPr>
            <a:r>
              <a:rPr lang="en-US" sz="2000" b="1" dirty="0">
                <a:latin typeface="Calibri" pitchFamily="34" charset="0"/>
                <a:ea typeface="ＭＳ Ｐゴシック" pitchFamily="34" charset="-128"/>
                <a:cs typeface="ＭＳ Ｐゴシック" pitchFamily="34" charset="-128"/>
              </a:rPr>
              <a:t>The submission and approval of a Portfolio of Qualifying Experience</a:t>
            </a:r>
          </a:p>
          <a:p>
            <a:pPr>
              <a:lnSpc>
                <a:spcPct val="140000"/>
              </a:lnSpc>
            </a:pPr>
            <a:r>
              <a:rPr lang="en-US" sz="2000" b="1" dirty="0">
                <a:latin typeface="Calibri" pitchFamily="34" charset="0"/>
                <a:ea typeface="ＭＳ Ｐゴシック" pitchFamily="34" charset="-128"/>
                <a:cs typeface="ＭＳ Ｐゴシック" pitchFamily="34" charset="-128"/>
              </a:rPr>
              <a:t>Successfully Pass the Comprehensive Exam</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Results</a:t>
            </a:r>
          </a:p>
        </p:txBody>
      </p:sp>
      <p:sp>
        <p:nvSpPr>
          <p:cNvPr id="4" name="TextBox 3"/>
          <p:cNvSpPr txBox="1"/>
          <p:nvPr/>
        </p:nvSpPr>
        <p:spPr>
          <a:xfrm>
            <a:off x="428090" y="990600"/>
            <a:ext cx="8334909" cy="923330"/>
          </a:xfrm>
          <a:prstGeom prst="rect">
            <a:avLst/>
          </a:prstGeom>
          <a:noFill/>
        </p:spPr>
        <p:txBody>
          <a:bodyPr wrap="square" rtlCol="0">
            <a:spAutoFit/>
          </a:bodyPr>
          <a:lstStyle/>
          <a:p>
            <a:r>
              <a:rPr lang="en-US" dirty="0"/>
              <a:t>Results will be emailed within one week of the review session. If you do not receive your notice within one week of the review session, check your Junk folder or login to the portfolio portal to see your status.</a:t>
            </a:r>
          </a:p>
        </p:txBody>
      </p:sp>
      <p:sp>
        <p:nvSpPr>
          <p:cNvPr id="5" name="TextBox 4"/>
          <p:cNvSpPr txBox="1"/>
          <p:nvPr/>
        </p:nvSpPr>
        <p:spPr>
          <a:xfrm>
            <a:off x="443501" y="2057400"/>
            <a:ext cx="8174306" cy="646331"/>
          </a:xfrm>
          <a:prstGeom prst="rect">
            <a:avLst/>
          </a:prstGeom>
          <a:noFill/>
        </p:spPr>
        <p:txBody>
          <a:bodyPr wrap="square" rtlCol="0">
            <a:spAutoFit/>
          </a:bodyPr>
          <a:lstStyle/>
          <a:p>
            <a:r>
              <a:rPr lang="en-US" dirty="0"/>
              <a:t>Once your portfolio has been reviewed you will receive an email notifying you that your portfolio is either Approved, Disapproved or Incomplete.</a:t>
            </a:r>
          </a:p>
        </p:txBody>
      </p:sp>
      <p:sp>
        <p:nvSpPr>
          <p:cNvPr id="6" name="TextBox 5"/>
          <p:cNvSpPr txBox="1"/>
          <p:nvPr/>
        </p:nvSpPr>
        <p:spPr>
          <a:xfrm>
            <a:off x="297592" y="2971800"/>
            <a:ext cx="8320215"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b="1" dirty="0"/>
              <a:t>Approved</a:t>
            </a:r>
            <a:r>
              <a:rPr lang="en-US" sz="1600" dirty="0"/>
              <a:t>- Your portfolio is approved; you have completed this requirement of the designation process</a:t>
            </a:r>
          </a:p>
          <a:p>
            <a:endParaRPr lang="en-US" sz="1600" dirty="0"/>
          </a:p>
          <a:p>
            <a:r>
              <a:rPr lang="en-US" sz="1600" b="1" dirty="0"/>
              <a:t>Incomplete</a:t>
            </a:r>
            <a:r>
              <a:rPr lang="en-US" sz="1600" dirty="0"/>
              <a:t>- Your portfolio has not yet been approved. You are missing minor items (i.e. signature, date, recommendation).  Once you supply the missing item(s) to the Designation department your portfolio will be approved and you will receive an emailed approval notice.</a:t>
            </a:r>
          </a:p>
          <a:p>
            <a:endParaRPr lang="en-US" sz="1600" dirty="0"/>
          </a:p>
          <a:p>
            <a:r>
              <a:rPr lang="en-US" sz="1600" b="1" dirty="0"/>
              <a:t>Disapproved-</a:t>
            </a:r>
            <a:r>
              <a:rPr lang="en-US" sz="1600" dirty="0"/>
              <a:t> Your portfolio does not meet the required standards. You will have 30 days to provide the requested information directly to your specified reviewer to attempt to overturn the disapproval. You and your reviewer will communicate directly. </a:t>
            </a:r>
          </a:p>
        </p:txBody>
      </p:sp>
    </p:spTree>
    <p:extLst>
      <p:ext uri="{BB962C8B-B14F-4D97-AF65-F5344CB8AC3E}">
        <p14:creationId xmlns:p14="http://schemas.microsoft.com/office/powerpoint/2010/main" val="2329067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noAutofit/>
          </a:bodyPr>
          <a:lstStyle/>
          <a:p>
            <a:r>
              <a:rPr lang="en-US" sz="1800" dirty="0"/>
              <a:t>You may login to your portfolio workspace at anytime to update yourself on pertinent details regarding your submission. </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28" y="1371600"/>
            <a:ext cx="347662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527" y="1123308"/>
            <a:ext cx="8067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399" y="5705475"/>
            <a:ext cx="33242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7540" y="2438400"/>
            <a:ext cx="164782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724399" y="2904147"/>
            <a:ext cx="4267200" cy="830997"/>
          </a:xfrm>
          <a:prstGeom prst="rect">
            <a:avLst/>
          </a:prstGeom>
          <a:noFill/>
        </p:spPr>
        <p:txBody>
          <a:bodyPr wrap="square" rtlCol="0">
            <a:spAutoFit/>
          </a:bodyPr>
          <a:lstStyle/>
          <a:p>
            <a:r>
              <a:rPr lang="en-US" sz="1600" dirty="0"/>
              <a:t>Milestones will reflect our receipt of submission fee, verification of membership, and recommendation letter(s). </a:t>
            </a:r>
          </a:p>
        </p:txBody>
      </p:sp>
      <p:sp>
        <p:nvSpPr>
          <p:cNvPr id="14" name="TextBox 13"/>
          <p:cNvSpPr txBox="1"/>
          <p:nvPr/>
        </p:nvSpPr>
        <p:spPr>
          <a:xfrm>
            <a:off x="6172199" y="1676400"/>
            <a:ext cx="2819399" cy="584775"/>
          </a:xfrm>
          <a:prstGeom prst="rect">
            <a:avLst/>
          </a:prstGeom>
          <a:noFill/>
        </p:spPr>
        <p:txBody>
          <a:bodyPr wrap="square" rtlCol="0">
            <a:spAutoFit/>
          </a:bodyPr>
          <a:lstStyle/>
          <a:p>
            <a:r>
              <a:rPr lang="en-US" sz="1600" dirty="0"/>
              <a:t>Here you see the status of your portfolio</a:t>
            </a:r>
          </a:p>
        </p:txBody>
      </p:sp>
      <p:sp>
        <p:nvSpPr>
          <p:cNvPr id="8" name="TextBox 7"/>
          <p:cNvSpPr txBox="1"/>
          <p:nvPr/>
        </p:nvSpPr>
        <p:spPr>
          <a:xfrm>
            <a:off x="3877878" y="4495800"/>
            <a:ext cx="5113721" cy="1077218"/>
          </a:xfrm>
          <a:prstGeom prst="rect">
            <a:avLst/>
          </a:prstGeom>
          <a:noFill/>
        </p:spPr>
        <p:txBody>
          <a:bodyPr wrap="square" rtlCol="0">
            <a:spAutoFit/>
          </a:bodyPr>
          <a:lstStyle/>
          <a:p>
            <a:r>
              <a:rPr lang="en-US" sz="1600" dirty="0"/>
              <a:t>Once you submit and your portfolio has been reviewed, the reason for any disapproved or incomplete status will show at the bottom of the screen. You will also receive an email notification.</a:t>
            </a:r>
          </a:p>
        </p:txBody>
      </p:sp>
      <p:cxnSp>
        <p:nvCxnSpPr>
          <p:cNvPr id="10" name="Straight Arrow Connector 9"/>
          <p:cNvCxnSpPr/>
          <p:nvPr/>
        </p:nvCxnSpPr>
        <p:spPr>
          <a:xfrm flipH="1">
            <a:off x="1524000" y="4953000"/>
            <a:ext cx="2353878"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114800" y="2590800"/>
            <a:ext cx="685800" cy="313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791200" y="1524000"/>
            <a:ext cx="380999"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248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t>Portfolio Submittal </a:t>
            </a:r>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pPr>
              <a:buNone/>
            </a:pPr>
            <a:r>
              <a:rPr lang="en-US" sz="4000" b="1" dirty="0"/>
              <a:t>         </a:t>
            </a:r>
          </a:p>
          <a:p>
            <a:pPr>
              <a:buNone/>
            </a:pPr>
            <a:r>
              <a:rPr lang="en-US" sz="4000" b="1" dirty="0">
                <a:solidFill>
                  <a:schemeClr val="tx1">
                    <a:lumMod val="75000"/>
                    <a:lumOff val="25000"/>
                  </a:schemeClr>
                </a:solidFill>
              </a:rPr>
              <a:t>	</a:t>
            </a:r>
          </a:p>
          <a:p>
            <a:pPr>
              <a:buNone/>
            </a:pPr>
            <a:r>
              <a:rPr lang="en-US" sz="4000" b="1" dirty="0">
                <a:solidFill>
                  <a:schemeClr val="tx1">
                    <a:lumMod val="75000"/>
                    <a:lumOff val="25000"/>
                  </a:schemeClr>
                </a:solidFill>
              </a:rPr>
              <a:t>	</a:t>
            </a:r>
          </a:p>
          <a:p>
            <a:pPr>
              <a:buNone/>
            </a:pPr>
            <a:r>
              <a:rPr lang="en-US" sz="4000" b="1" dirty="0">
                <a:solidFill>
                  <a:schemeClr val="tx1">
                    <a:lumMod val="75000"/>
                    <a:lumOff val="25000"/>
                  </a:schemeClr>
                </a:solidFill>
              </a:rPr>
              <a:t>		</a:t>
            </a:r>
          </a:p>
          <a:p>
            <a:pPr>
              <a:buNone/>
            </a:pPr>
            <a:r>
              <a:rPr lang="en-US" sz="4000" b="1" dirty="0">
                <a:solidFill>
                  <a:schemeClr val="tx1">
                    <a:lumMod val="75000"/>
                    <a:lumOff val="25000"/>
                  </a:schemeClr>
                </a:solidFill>
              </a:rPr>
              <a:t>	</a:t>
            </a:r>
            <a:r>
              <a:rPr lang="en-US" sz="5600" b="1" dirty="0"/>
              <a:t>Timeline</a:t>
            </a:r>
            <a:r>
              <a:rPr lang="en-US" sz="5600" dirty="0"/>
              <a:t>: Published portfolio deadlines refer to the last date that will allow for review and grading prior to the next Comprehensive Examination. Portfolio Review sessions are scheduled in advance of the Comprehensive Examinations to allow sufficient time for revisions and re-grading. Portfolios may be submitted at any time during your candidacy and after CI 101 is completed. Those who have completed all their education requirements and whose portfolios have been approved by the Comprehensive Examination deadline will be eligible for that exam. </a:t>
            </a:r>
          </a:p>
          <a:p>
            <a:pPr>
              <a:buNone/>
            </a:pPr>
            <a:r>
              <a:rPr lang="en-US" sz="5600" dirty="0"/>
              <a:t> </a:t>
            </a:r>
            <a:endParaRPr lang="en-US" sz="5600" b="1" dirty="0"/>
          </a:p>
          <a:p>
            <a:pPr>
              <a:buNone/>
            </a:pPr>
            <a:r>
              <a:rPr lang="en-US" sz="5600" b="1" dirty="0"/>
              <a:t>	Portfolio Grading: </a:t>
            </a:r>
            <a:r>
              <a:rPr lang="en-US" sz="5600" dirty="0"/>
              <a:t>While one portfolio reviewer is assigned primary responsibility for your portfolio, it is reviewed within a team of experienced CCIM designees to ensure objectivity and consistency. Grading results are reached by unanimous decision, and all disapproved portfolios are personally reviewed by the Designation Committee vice-chair for portfolio grading before the decision is finalized</a:t>
            </a:r>
            <a:r>
              <a:rPr lang="en-US" sz="5600" b="1" dirty="0"/>
              <a:t>. </a:t>
            </a:r>
          </a:p>
          <a:p>
            <a:pPr>
              <a:buNone/>
            </a:pPr>
            <a:endParaRPr lang="en-US" sz="5600" b="1" dirty="0"/>
          </a:p>
          <a:p>
            <a:pPr>
              <a:buNone/>
            </a:pPr>
            <a:r>
              <a:rPr lang="en-US" sz="5600" b="1" dirty="0"/>
              <a:t>	Grading Results</a:t>
            </a:r>
            <a:r>
              <a:rPr lang="en-US" sz="5600" dirty="0"/>
              <a:t>: Results of the grading session are e-mailed within one week of the grading session. Candidates are asked to refrain from calling for results unless they have not received them by e-mail within one week of the grading session.</a:t>
            </a:r>
          </a:p>
          <a:p>
            <a:pPr>
              <a:buNone/>
            </a:pPr>
            <a:endParaRPr lang="en-US" sz="5600" b="1" dirty="0"/>
          </a:p>
          <a:p>
            <a:pPr>
              <a:buNone/>
            </a:pPr>
            <a:r>
              <a:rPr lang="en-US" sz="5600" b="1" dirty="0"/>
              <a:t>	Portfolio Revisions:</a:t>
            </a:r>
            <a:r>
              <a:rPr lang="en-US" sz="5600" dirty="0"/>
              <a:t> Revisions of disapproved portfolios will be accepted for re-grading until 30 days from notification. If revisions are approved and all other requirements are fulfilled, the candidate may submit the application for CCIM Designation and register for the Comprehensive Examination. The Institute will only hold disapproved portfolios for one year. </a:t>
            </a:r>
          </a:p>
          <a:p>
            <a:pPr>
              <a:buNone/>
            </a:pPr>
            <a:endParaRPr lang="en-US" sz="5200" b="1" dirty="0"/>
          </a:p>
          <a:p>
            <a:pPr>
              <a:buNone/>
            </a:pPr>
            <a:r>
              <a:rPr lang="en-US" sz="5200" b="1" dirty="0"/>
              <a:t>	</a:t>
            </a:r>
            <a:r>
              <a:rPr lang="en-US" sz="5200" dirty="0"/>
              <a:t> </a:t>
            </a:r>
          </a:p>
          <a:p>
            <a:pPr>
              <a:buNone/>
            </a:pPr>
            <a:endParaRPr lang="en-US" sz="6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t>Portfolio Submittal </a:t>
            </a: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700" b="1" dirty="0"/>
              <a:t>	</a:t>
            </a:r>
            <a:r>
              <a:rPr lang="en-US" sz="1400" b="1" dirty="0"/>
              <a:t>Disqualifications: </a:t>
            </a:r>
            <a:r>
              <a:rPr lang="en-US" sz="1400" dirty="0"/>
              <a:t>Breach of these rules may result in disqualification of individual activities or the portfolio in its entirety. Duplicate portfolios/activities in the case of partnerships or teams will result in the disqualification of all related portfolios. Falsification of information will permanently disallow the entire portfolio. </a:t>
            </a:r>
          </a:p>
          <a:p>
            <a:pPr>
              <a:buNone/>
            </a:pPr>
            <a:endParaRPr lang="en-US" sz="1400" b="1" dirty="0"/>
          </a:p>
          <a:p>
            <a:pPr>
              <a:buNone/>
            </a:pPr>
            <a:r>
              <a:rPr lang="en-US" sz="1400" b="1" dirty="0"/>
              <a:t>	Appeals Process: </a:t>
            </a:r>
            <a:r>
              <a:rPr lang="en-US" sz="1400" dirty="0"/>
              <a:t>Applicants whose Portfolios of Qualifying Experience are disallowed may appeal that decision to a review board comprised of three members selected from each of the following committees: Executive Designation, and Professional Standards. Members are appointed by the CCIM President.</a:t>
            </a:r>
          </a:p>
          <a:p>
            <a:pPr>
              <a:buNone/>
            </a:pPr>
            <a:endParaRPr lang="en-US" sz="1400" b="1" dirty="0"/>
          </a:p>
          <a:p>
            <a:pPr>
              <a:buNone/>
            </a:pPr>
            <a:r>
              <a:rPr lang="en-US" sz="1400" b="1" dirty="0"/>
              <a:t>	International Portfolios: </a:t>
            </a:r>
            <a:r>
              <a:rPr lang="en-US" sz="1400" dirty="0"/>
              <a:t>A person who is not a U.S. or Canadian resident and is considered to be a foreign national resident must submit an International Portfolio in the Traditional format. All portfolios must be submitted in English. Supporting documentation that is submitted in a foreign language must highlight and translate the type of document, name of candidate, transaction amount and names of parties involved into English and the U.S. dollars on the document. International candidates are not eligible to submit a streamlined portfolio.</a:t>
            </a:r>
          </a:p>
          <a:p>
            <a:pPr>
              <a:buNone/>
            </a:pPr>
            <a:endParaRPr lang="en-US" sz="1400" dirty="0"/>
          </a:p>
          <a:p>
            <a:pPr>
              <a:buNone/>
            </a:pPr>
            <a:r>
              <a:rPr lang="en-US" sz="1400" dirty="0"/>
              <a:t>	</a:t>
            </a:r>
            <a:r>
              <a:rPr lang="en-US" sz="1400" b="1" dirty="0"/>
              <a:t>Confidentiality:</a:t>
            </a:r>
            <a:r>
              <a:rPr lang="en-US" sz="1400" dirty="0"/>
              <a:t> Contents of the portfolio are kept confidential by the Institute. To guarantee the confidentiality of sensitive information and avoid conflicts of interest, graders do not review portfolios submitted from their own state or from candidates with whom they are familiar.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2"/>
          </a:solidFill>
        </p:spPr>
        <p:txBody>
          <a:bodyPr>
            <a:normAutofit/>
          </a:bodyPr>
          <a:lstStyle/>
          <a:p>
            <a:r>
              <a:rPr lang="en-US" sz="3200" b="1" dirty="0">
                <a:latin typeface="Arial" pitchFamily="34" charset="0"/>
                <a:ea typeface="ＭＳ Ｐゴシック" pitchFamily="34" charset="-128"/>
              </a:rPr>
              <a:t>Misuse of the Designation, Logo, and Candidacy Status</a:t>
            </a:r>
            <a:endParaRPr lang="en-US" sz="3200" b="1" dirty="0"/>
          </a:p>
        </p:txBody>
      </p:sp>
      <p:sp>
        <p:nvSpPr>
          <p:cNvPr id="3" name="Content Placeholder 2"/>
          <p:cNvSpPr>
            <a:spLocks noGrp="1"/>
          </p:cNvSpPr>
          <p:nvPr>
            <p:ph idx="1"/>
          </p:nvPr>
        </p:nvSpPr>
        <p:spPr>
          <a:xfrm>
            <a:off x="457200" y="1904999"/>
            <a:ext cx="8229600" cy="3733801"/>
          </a:xfrm>
        </p:spPr>
        <p:txBody>
          <a:bodyPr/>
          <a:lstStyle/>
          <a:p>
            <a:pPr>
              <a:buNone/>
            </a:pPr>
            <a:r>
              <a:rPr lang="en-US" b="1" i="1" dirty="0">
                <a:ea typeface="ＭＳ Ｐゴシック" pitchFamily="34" charset="-128"/>
              </a:rPr>
              <a:t>	</a:t>
            </a:r>
            <a:r>
              <a:rPr lang="en-US" b="1" dirty="0">
                <a:ea typeface="ＭＳ Ｐゴシック" pitchFamily="34" charset="-128"/>
              </a:rPr>
              <a:t>Institute  </a:t>
            </a:r>
            <a:r>
              <a:rPr lang="en-US" b="1" u="sng" dirty="0">
                <a:ea typeface="ＭＳ Ｐゴシック" pitchFamily="34" charset="-128"/>
              </a:rPr>
              <a:t>Candidates</a:t>
            </a:r>
            <a:r>
              <a:rPr lang="en-US" b="1" dirty="0">
                <a:ea typeface="ＭＳ Ｐゴシック" pitchFamily="34" charset="-128"/>
              </a:rPr>
              <a:t>, members who are pursuing the CCIM designation, may NOT display the CCIM designation or logo in any manner and may ONLY refer to their candidate status </a:t>
            </a:r>
            <a:r>
              <a:rPr lang="en-US" b="1" u="sng" dirty="0">
                <a:ea typeface="ＭＳ Ｐゴシック" pitchFamily="34" charset="-128"/>
              </a:rPr>
              <a:t>“ in a resume to a prospective employer or broker</a:t>
            </a:r>
            <a:r>
              <a:rPr lang="en-US" b="1" dirty="0">
                <a:ea typeface="ＭＳ Ｐゴシック" pitchFamily="34" charset="-128"/>
              </a:rPr>
              <a: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2"/>
          </a:solidFill>
        </p:spPr>
        <p:txBody>
          <a:bodyPr>
            <a:normAutofit/>
          </a:bodyPr>
          <a:lstStyle/>
          <a:p>
            <a:r>
              <a:rPr lang="en-US" sz="3200" b="1" i="1" dirty="0">
                <a:latin typeface="Arial" pitchFamily="34" charset="0"/>
                <a:ea typeface="ＭＳ Ｐゴシック" pitchFamily="34" charset="-128"/>
              </a:rPr>
              <a:t>When should you submit your portfolio?</a:t>
            </a:r>
            <a:endParaRPr lang="en-US" sz="3200" b="1" dirty="0"/>
          </a:p>
        </p:txBody>
      </p:sp>
      <p:sp>
        <p:nvSpPr>
          <p:cNvPr id="3" name="Content Placeholder 2"/>
          <p:cNvSpPr>
            <a:spLocks noGrp="1"/>
          </p:cNvSpPr>
          <p:nvPr>
            <p:ph idx="1"/>
          </p:nvPr>
        </p:nvSpPr>
        <p:spPr>
          <a:xfrm>
            <a:off x="457200" y="1828800"/>
            <a:ext cx="8229600" cy="4191001"/>
          </a:xfrm>
        </p:spPr>
        <p:txBody>
          <a:bodyPr>
            <a:normAutofit fontScale="62500" lnSpcReduction="20000"/>
          </a:bodyPr>
          <a:lstStyle/>
          <a:p>
            <a:pPr>
              <a:lnSpc>
                <a:spcPct val="150000"/>
              </a:lnSpc>
            </a:pPr>
            <a:r>
              <a:rPr lang="en-US" b="1" dirty="0">
                <a:latin typeface="Arial" pitchFamily="34" charset="0"/>
                <a:ea typeface="ＭＳ Ｐゴシック" pitchFamily="34" charset="-128"/>
                <a:cs typeface="ＭＳ Ｐゴシック" pitchFamily="34" charset="-128"/>
              </a:rPr>
              <a:t>Portfolios may be submitted </a:t>
            </a:r>
            <a:r>
              <a:rPr lang="en-US" b="1" u="sng" dirty="0">
                <a:latin typeface="Arial" pitchFamily="34" charset="0"/>
                <a:ea typeface="ＭＳ Ｐゴシック" pitchFamily="34" charset="-128"/>
                <a:cs typeface="ＭＳ Ｐゴシック" pitchFamily="34" charset="-128"/>
              </a:rPr>
              <a:t>at any point </a:t>
            </a:r>
            <a:r>
              <a:rPr lang="en-US" b="1" dirty="0">
                <a:latin typeface="Arial" pitchFamily="34" charset="0"/>
                <a:ea typeface="ＭＳ Ｐゴシック" pitchFamily="34" charset="-128"/>
                <a:cs typeface="ＭＳ Ｐゴシック" pitchFamily="34" charset="-128"/>
              </a:rPr>
              <a:t>during candidacy following completion of CI-101. </a:t>
            </a:r>
          </a:p>
          <a:p>
            <a:pPr>
              <a:lnSpc>
                <a:spcPct val="150000"/>
              </a:lnSpc>
              <a:buNone/>
            </a:pPr>
            <a:r>
              <a:rPr lang="en-US" b="1" dirty="0">
                <a:latin typeface="Arial" pitchFamily="34" charset="0"/>
                <a:ea typeface="ＭＳ Ｐゴシック" pitchFamily="34" charset="-128"/>
                <a:cs typeface="ＭＳ Ｐゴシック" pitchFamily="34" charset="-128"/>
              </a:rPr>
              <a:t> </a:t>
            </a:r>
          </a:p>
          <a:p>
            <a:pPr>
              <a:lnSpc>
                <a:spcPct val="150000"/>
              </a:lnSpc>
            </a:pPr>
            <a:r>
              <a:rPr lang="en-US" b="1" dirty="0">
                <a:latin typeface="Arial" pitchFamily="34" charset="0"/>
                <a:ea typeface="ＭＳ Ｐゴシック" pitchFamily="34" charset="-128"/>
                <a:cs typeface="ＭＳ Ｐゴシック" pitchFamily="34" charset="-128"/>
              </a:rPr>
              <a:t>The published portfolio deadline is the </a:t>
            </a:r>
            <a:r>
              <a:rPr lang="en-US" b="1" u="sng" dirty="0">
                <a:latin typeface="Arial" pitchFamily="34" charset="0"/>
                <a:ea typeface="ＭＳ Ｐゴシック" pitchFamily="34" charset="-128"/>
                <a:cs typeface="ＭＳ Ｐゴシック" pitchFamily="34" charset="-128"/>
              </a:rPr>
              <a:t>last date </a:t>
            </a:r>
            <a:r>
              <a:rPr lang="en-US" b="1" dirty="0">
                <a:latin typeface="Arial" pitchFamily="34" charset="0"/>
                <a:ea typeface="ＭＳ Ｐゴシック" pitchFamily="34" charset="-128"/>
                <a:cs typeface="ＭＳ Ｐゴシック" pitchFamily="34" charset="-128"/>
              </a:rPr>
              <a:t>for which portfolios will be accepted  to allow sufficient time prior to the Comprehensive Examination for review and grading.</a:t>
            </a:r>
          </a:p>
          <a:p>
            <a:pPr>
              <a:lnSpc>
                <a:spcPct val="150000"/>
              </a:lnSpc>
              <a:buNone/>
            </a:pPr>
            <a:endParaRPr lang="en-US" b="1" dirty="0">
              <a:latin typeface="Arial" pitchFamily="34" charset="0"/>
              <a:ea typeface="ＭＳ Ｐゴシック" pitchFamily="34" charset="-128"/>
              <a:cs typeface="ＭＳ Ｐゴシック" pitchFamily="34" charset="-128"/>
            </a:endParaRPr>
          </a:p>
          <a:p>
            <a:pPr>
              <a:lnSpc>
                <a:spcPct val="150000"/>
              </a:lnSpc>
            </a:pPr>
            <a:r>
              <a:rPr lang="en-US" b="1" u="sng" dirty="0">
                <a:solidFill>
                  <a:schemeClr val="tx1">
                    <a:lumMod val="75000"/>
                    <a:lumOff val="25000"/>
                  </a:schemeClr>
                </a:solidFill>
                <a:latin typeface="Arial" pitchFamily="34" charset="0"/>
                <a:ea typeface="ＭＳ Ｐゴシック" pitchFamily="34" charset="-128"/>
                <a:cs typeface="ＭＳ Ｐゴシック" pitchFamily="34" charset="-128"/>
              </a:rPr>
              <a:t>You are strongly encouraged to start compiling your portfolio file once you complete CI-101</a:t>
            </a:r>
            <a:r>
              <a:rPr lang="en-US" b="1" dirty="0">
                <a:solidFill>
                  <a:schemeClr val="tx1">
                    <a:lumMod val="75000"/>
                    <a:lumOff val="25000"/>
                  </a:schemeClr>
                </a:solidFill>
                <a:latin typeface="Arial" pitchFamily="34" charset="0"/>
                <a:ea typeface="ＭＳ Ｐゴシック" pitchFamily="34" charset="-128"/>
                <a:cs typeface="ＭＳ Ｐゴシック" pitchFamily="34" charset="-128"/>
              </a:rPr>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2"/>
          </a:solidFill>
        </p:spPr>
        <p:txBody>
          <a:bodyPr>
            <a:normAutofit/>
          </a:bodyPr>
          <a:lstStyle/>
          <a:p>
            <a:r>
              <a:rPr lang="en-US" sz="3200" b="1" dirty="0">
                <a:latin typeface="Calibri" pitchFamily="34" charset="0"/>
                <a:ea typeface="ＭＳ Ｐゴシック" pitchFamily="34" charset="-128"/>
              </a:rPr>
              <a:t>Candidate Guidance Schedule</a:t>
            </a:r>
            <a:endParaRPr lang="en-US" sz="3200" b="1" dirty="0"/>
          </a:p>
        </p:txBody>
      </p:sp>
      <p:sp>
        <p:nvSpPr>
          <p:cNvPr id="10" name="TextBox 9"/>
          <p:cNvSpPr txBox="1"/>
          <p:nvPr/>
        </p:nvSpPr>
        <p:spPr>
          <a:xfrm>
            <a:off x="1066800" y="4800600"/>
            <a:ext cx="70104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Recommendation letters are to be requested 2 weeks prior to the portfolio submission deadline. </a:t>
            </a:r>
          </a:p>
        </p:txBody>
      </p:sp>
      <p:pic>
        <p:nvPicPr>
          <p:cNvPr id="2" name="Picture 1">
            <a:extLst>
              <a:ext uri="{FF2B5EF4-FFF2-40B4-BE49-F238E27FC236}">
                <a16:creationId xmlns:a16="http://schemas.microsoft.com/office/drawing/2014/main" id="{369697B2-2D5D-491C-B1D4-8556CA695D98}"/>
              </a:ext>
            </a:extLst>
          </p:cNvPr>
          <p:cNvPicPr>
            <a:picLocks noChangeAspect="1"/>
          </p:cNvPicPr>
          <p:nvPr/>
        </p:nvPicPr>
        <p:blipFill>
          <a:blip r:embed="rId2"/>
          <a:stretch>
            <a:fillRect/>
          </a:stretch>
        </p:blipFill>
        <p:spPr>
          <a:xfrm>
            <a:off x="762000" y="1684867"/>
            <a:ext cx="3581400" cy="2285998"/>
          </a:xfrm>
          <a:prstGeom prst="rect">
            <a:avLst/>
          </a:prstGeom>
        </p:spPr>
      </p:pic>
      <p:pic>
        <p:nvPicPr>
          <p:cNvPr id="3" name="Picture 2">
            <a:extLst>
              <a:ext uri="{FF2B5EF4-FFF2-40B4-BE49-F238E27FC236}">
                <a16:creationId xmlns:a16="http://schemas.microsoft.com/office/drawing/2014/main" id="{F6617FD5-63CD-4B50-A9E8-B148A644A1D2}"/>
              </a:ext>
            </a:extLst>
          </p:cNvPr>
          <p:cNvPicPr>
            <a:picLocks noChangeAspect="1"/>
          </p:cNvPicPr>
          <p:nvPr/>
        </p:nvPicPr>
        <p:blipFill>
          <a:blip r:embed="rId3"/>
          <a:stretch>
            <a:fillRect/>
          </a:stretch>
        </p:blipFill>
        <p:spPr>
          <a:xfrm>
            <a:off x="4826002" y="1684867"/>
            <a:ext cx="3581400" cy="228599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t>Volume Requirements</a:t>
            </a:r>
          </a:p>
        </p:txBody>
      </p:sp>
      <p:sp>
        <p:nvSpPr>
          <p:cNvPr id="3" name="Content Placeholder 2"/>
          <p:cNvSpPr>
            <a:spLocks noGrp="1"/>
          </p:cNvSpPr>
          <p:nvPr>
            <p:ph idx="1"/>
          </p:nvPr>
        </p:nvSpPr>
        <p:spPr>
          <a:xfrm>
            <a:off x="457200" y="1600201"/>
            <a:ext cx="8229600" cy="3657600"/>
          </a:xfrm>
        </p:spPr>
        <p:txBody>
          <a:bodyPr>
            <a:normAutofit fontScale="70000" lnSpcReduction="20000"/>
          </a:bodyPr>
          <a:lstStyle/>
          <a:p>
            <a:pPr>
              <a:buNone/>
              <a:defRPr/>
            </a:pPr>
            <a:endParaRPr lang="en-US" b="1" dirty="0">
              <a:latin typeface="Calibri" pitchFamily="34" charset="0"/>
              <a:ea typeface="ＭＳ Ｐゴシック" pitchFamily="34" charset="-128"/>
              <a:cs typeface="ＭＳ Ｐゴシック" pitchFamily="34" charset="-128"/>
            </a:endParaRPr>
          </a:p>
          <a:p>
            <a:pPr>
              <a:buNone/>
              <a:defRPr/>
            </a:pPr>
            <a:r>
              <a:rPr lang="en-US" b="1" dirty="0">
                <a:latin typeface="Calibri" pitchFamily="34" charset="0"/>
                <a:ea typeface="ＭＳ Ｐゴシック" pitchFamily="34" charset="-128"/>
                <a:cs typeface="ＭＳ Ｐゴシック" pitchFamily="34" charset="-128"/>
              </a:rPr>
              <a:t>All transactions must have been </a:t>
            </a:r>
            <a:r>
              <a:rPr lang="en-US" b="1" u="sng" dirty="0">
                <a:latin typeface="Calibri" pitchFamily="34" charset="0"/>
                <a:ea typeface="ＭＳ Ｐゴシック" pitchFamily="34" charset="-128"/>
                <a:cs typeface="ＭＳ Ｐゴシック" pitchFamily="34" charset="-128"/>
              </a:rPr>
              <a:t>completed in the past five (5) years</a:t>
            </a:r>
            <a:r>
              <a:rPr lang="en-US" b="1" dirty="0">
                <a:latin typeface="Calibri" pitchFamily="34" charset="0"/>
                <a:ea typeface="ＭＳ Ｐゴシック" pitchFamily="34" charset="-128"/>
                <a:cs typeface="ＭＳ Ｐゴシック" pitchFamily="34" charset="-128"/>
              </a:rPr>
              <a:t>.</a:t>
            </a:r>
          </a:p>
          <a:p>
            <a:pPr>
              <a:buFont typeface="Wingdings" pitchFamily="2" charset="2"/>
              <a:buChar char="§"/>
              <a:defRPr/>
            </a:pPr>
            <a:endParaRPr lang="en-US" b="1" dirty="0">
              <a:latin typeface="Calibri" pitchFamily="34" charset="0"/>
              <a:ea typeface="ＭＳ Ｐゴシック" pitchFamily="34" charset="-128"/>
              <a:cs typeface="ＭＳ Ｐゴシック" pitchFamily="34" charset="-128"/>
            </a:endParaRPr>
          </a:p>
          <a:p>
            <a:pPr>
              <a:buFont typeface="Wingdings" pitchFamily="2" charset="2"/>
              <a:buChar char="§"/>
              <a:defRPr/>
            </a:pPr>
            <a:r>
              <a:rPr lang="en-US" b="1" u="sng" dirty="0">
                <a:latin typeface="Calibri" pitchFamily="34" charset="0"/>
                <a:ea typeface="ＭＳ Ｐゴシック" pitchFamily="34" charset="-128"/>
                <a:cs typeface="ＭＳ Ｐゴシック" pitchFamily="34" charset="-128"/>
              </a:rPr>
              <a:t>3</a:t>
            </a:r>
            <a:r>
              <a:rPr lang="en-US" b="1" dirty="0">
                <a:latin typeface="Calibri" pitchFamily="34" charset="0"/>
                <a:ea typeface="ＭＳ Ｐゴシック" pitchFamily="34" charset="-128"/>
                <a:cs typeface="ＭＳ Ｐゴシック" pitchFamily="34" charset="-128"/>
              </a:rPr>
              <a:t> or more qualifying activities totaling $30 million or more; OR</a:t>
            </a:r>
          </a:p>
          <a:p>
            <a:pPr>
              <a:buNone/>
              <a:defRPr/>
            </a:pPr>
            <a:endParaRPr lang="en-US" b="1" dirty="0">
              <a:latin typeface="Calibri" pitchFamily="34" charset="0"/>
              <a:ea typeface="ＭＳ Ｐゴシック" pitchFamily="34" charset="-128"/>
              <a:cs typeface="ＭＳ Ｐゴシック" pitchFamily="34" charset="-128"/>
            </a:endParaRPr>
          </a:p>
          <a:p>
            <a:pPr>
              <a:buFont typeface="Wingdings" pitchFamily="2" charset="2"/>
              <a:buChar char="§"/>
              <a:defRPr/>
            </a:pPr>
            <a:r>
              <a:rPr lang="en-US" b="1" u="sng" dirty="0">
                <a:latin typeface="Calibri" pitchFamily="34" charset="0"/>
                <a:ea typeface="ＭＳ Ｐゴシック" pitchFamily="34" charset="-128"/>
                <a:cs typeface="ＭＳ Ｐゴシック" pitchFamily="34" charset="-128"/>
              </a:rPr>
              <a:t>Exactly 10</a:t>
            </a:r>
            <a:r>
              <a:rPr lang="en-US" b="1" dirty="0">
                <a:latin typeface="Calibri" pitchFamily="34" charset="0"/>
                <a:ea typeface="ＭＳ Ｐゴシック" pitchFamily="34" charset="-128"/>
                <a:cs typeface="ＭＳ Ｐゴシック" pitchFamily="34" charset="-128"/>
              </a:rPr>
              <a:t> qualifying activities that total </a:t>
            </a:r>
            <a:r>
              <a:rPr lang="en-US" b="1" u="sng" dirty="0">
                <a:latin typeface="Calibri" pitchFamily="34" charset="0"/>
                <a:ea typeface="ＭＳ Ｐゴシック" pitchFamily="34" charset="-128"/>
                <a:cs typeface="ＭＳ Ｐゴシック" pitchFamily="34" charset="-128"/>
              </a:rPr>
              <a:t>$10 million</a:t>
            </a:r>
            <a:r>
              <a:rPr lang="en-US" b="1" dirty="0">
                <a:latin typeface="Calibri" pitchFamily="34" charset="0"/>
                <a:ea typeface="ＭＳ Ｐゴシック" pitchFamily="34" charset="-128"/>
                <a:cs typeface="ＭＳ Ｐゴシック" pitchFamily="34" charset="-128"/>
              </a:rPr>
              <a:t> or more;  OR</a:t>
            </a:r>
          </a:p>
          <a:p>
            <a:pPr>
              <a:buNone/>
              <a:defRPr/>
            </a:pPr>
            <a:endParaRPr lang="en-US" b="1" dirty="0">
              <a:latin typeface="Calibri" pitchFamily="34" charset="0"/>
              <a:ea typeface="ＭＳ Ｐゴシック" pitchFamily="34" charset="-128"/>
              <a:cs typeface="ＭＳ Ｐゴシック" pitchFamily="34" charset="-128"/>
            </a:endParaRPr>
          </a:p>
          <a:p>
            <a:pPr>
              <a:buFont typeface="Wingdings" pitchFamily="2" charset="2"/>
              <a:buChar char="§"/>
              <a:defRPr/>
            </a:pPr>
            <a:r>
              <a:rPr lang="en-US" b="1" u="sng" dirty="0">
                <a:latin typeface="Calibri" pitchFamily="34" charset="0"/>
                <a:ea typeface="ＭＳ Ｐゴシック" pitchFamily="34" charset="-128"/>
                <a:cs typeface="ＭＳ Ｐゴシック" pitchFamily="34" charset="-128"/>
              </a:rPr>
              <a:t>20</a:t>
            </a:r>
            <a:r>
              <a:rPr lang="en-US" b="1" dirty="0">
                <a:latin typeface="Calibri" pitchFamily="34" charset="0"/>
                <a:ea typeface="ＭＳ Ｐゴシック" pitchFamily="34" charset="-128"/>
                <a:cs typeface="ＭＳ Ｐゴシック" pitchFamily="34" charset="-128"/>
              </a:rPr>
              <a:t> qualifying activities without regard to total volume</a:t>
            </a:r>
          </a:p>
          <a:p>
            <a:pPr>
              <a:buNone/>
              <a:defRPr/>
            </a:pPr>
            <a:endParaRPr lang="en-US" b="1" dirty="0">
              <a:latin typeface="Calibri" pitchFamily="34" charset="0"/>
              <a:ea typeface="ＭＳ Ｐゴシック" pitchFamily="34" charset="-128"/>
              <a:cs typeface="ＭＳ Ｐゴシック" pitchFamily="34" charset="-128"/>
            </a:endParaRPr>
          </a:p>
          <a:p>
            <a:pPr marL="0" indent="0">
              <a:buNone/>
              <a:defRPr/>
            </a:pPr>
            <a:endParaRPr lang="en-US" b="1" i="1" dirty="0">
              <a:solidFill>
                <a:srgbClr val="B32236"/>
              </a:solidFill>
              <a:latin typeface="Calibri" pitchFamily="34" charset="0"/>
              <a:ea typeface="ＭＳ Ｐゴシック" pitchFamily="34" charset="-128"/>
              <a:cs typeface="ＭＳ Ｐゴシック" pitchFamily="34" charset="-128"/>
            </a:endParaRPr>
          </a:p>
          <a:p>
            <a:pPr>
              <a:buNone/>
              <a:defRPr/>
            </a:pPr>
            <a:endParaRPr lang="en-US" dirty="0">
              <a:latin typeface="Calibri" pitchFamily="34" charset="0"/>
              <a:ea typeface="ＭＳ Ｐゴシック" pitchFamily="34" charset="-128"/>
              <a:cs typeface="ＭＳ Ｐゴシック" pitchFamily="34" charset="-128"/>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sz="4000" b="1" dirty="0">
                <a:latin typeface="Calibri" pitchFamily="34" charset="0"/>
                <a:ea typeface="ＭＳ Ｐゴシック" pitchFamily="34" charset="-128"/>
              </a:rPr>
              <a:t>What are Qualifying Activities?</a:t>
            </a:r>
            <a:endParaRPr lang="en-US" sz="4000" dirty="0"/>
          </a:p>
        </p:txBody>
      </p:sp>
      <p:sp>
        <p:nvSpPr>
          <p:cNvPr id="3" name="Content Placeholder 2"/>
          <p:cNvSpPr>
            <a:spLocks noGrp="1"/>
          </p:cNvSpPr>
          <p:nvPr>
            <p:ph idx="1"/>
          </p:nvPr>
        </p:nvSpPr>
        <p:spPr/>
        <p:txBody>
          <a:bodyPr/>
          <a:lstStyle/>
          <a:p>
            <a:pPr algn="ctr">
              <a:buNone/>
            </a:pPr>
            <a:r>
              <a:rPr lang="en-US" sz="3600" b="1" dirty="0">
                <a:solidFill>
                  <a:schemeClr val="accent2">
                    <a:lumMod val="50000"/>
                  </a:schemeClr>
                </a:solidFill>
                <a:latin typeface="Calibri" pitchFamily="34" charset="0"/>
                <a:ea typeface="ＭＳ Ｐゴシック" pitchFamily="34" charset="-128"/>
                <a:cs typeface="ＭＳ Ｐゴシック" pitchFamily="34" charset="-128"/>
              </a:rPr>
              <a:t>Qualifying Activities are defined as:</a:t>
            </a:r>
          </a:p>
          <a:p>
            <a:pPr algn="ctr">
              <a:buNone/>
            </a:pPr>
            <a:br>
              <a:rPr lang="en-US" sz="2800" b="1" dirty="0">
                <a:latin typeface="Calibri" pitchFamily="34" charset="0"/>
                <a:ea typeface="ＭＳ Ｐゴシック" pitchFamily="34" charset="-128"/>
                <a:cs typeface="ＭＳ Ｐゴシック" pitchFamily="34" charset="-128"/>
              </a:rPr>
            </a:br>
            <a:r>
              <a:rPr lang="en-US" b="1" dirty="0">
                <a:latin typeface="Calibri" pitchFamily="34" charset="0"/>
                <a:ea typeface="ＭＳ Ｐゴシック" pitchFamily="34" charset="-128"/>
                <a:cs typeface="ＭＳ Ｐゴシック" pitchFamily="34" charset="-128"/>
              </a:rPr>
              <a:t>Completed/Closed Commercial Real Estate activities in which you </a:t>
            </a:r>
            <a:r>
              <a:rPr lang="en-US" b="1" i="1" u="sng" dirty="0">
                <a:latin typeface="Calibri" pitchFamily="34" charset="0"/>
                <a:ea typeface="ＭＳ Ｐゴシック" pitchFamily="34" charset="-128"/>
                <a:cs typeface="ＭＳ Ｐゴシック" pitchFamily="34" charset="-128"/>
              </a:rPr>
              <a:t>materially participated </a:t>
            </a:r>
            <a:r>
              <a:rPr lang="en-US" b="1" dirty="0">
                <a:latin typeface="Calibri" pitchFamily="34" charset="0"/>
                <a:ea typeface="ＭＳ Ｐゴシック" pitchFamily="34" charset="-128"/>
                <a:cs typeface="ＭＳ Ｐゴシック" pitchFamily="34" charset="-128"/>
              </a:rPr>
              <a:t>within </a:t>
            </a:r>
            <a:r>
              <a:rPr lang="en-US" b="1" i="1" dirty="0">
                <a:latin typeface="Calibri" pitchFamily="34" charset="0"/>
                <a:ea typeface="ＭＳ Ｐゴシック" pitchFamily="34" charset="-128"/>
                <a:cs typeface="ＭＳ Ｐゴシック" pitchFamily="34" charset="-128"/>
              </a:rPr>
              <a:t>FIVE years </a:t>
            </a:r>
            <a:r>
              <a:rPr lang="en-US" b="1" dirty="0">
                <a:latin typeface="Calibri" pitchFamily="34" charset="0"/>
                <a:ea typeface="ＭＳ Ｐゴシック" pitchFamily="34" charset="-128"/>
                <a:cs typeface="ＭＳ Ｐゴシック" pitchFamily="34" charset="-128"/>
              </a:rPr>
              <a:t>of the Portfolio Submittal Date. </a:t>
            </a:r>
            <a:endParaRPr lang="en-US" b="1" i="1" dirty="0">
              <a:latin typeface="Calibri" pitchFamily="34" charset="0"/>
              <a:ea typeface="ＭＳ Ｐゴシック" pitchFamily="34" charset="-128"/>
              <a:cs typeface="ＭＳ Ｐゴシック" pitchFamily="34" charset="-128"/>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2"/>
          </a:solidFill>
        </p:spPr>
        <p:txBody>
          <a:bodyPr>
            <a:normAutofit/>
          </a:bodyPr>
          <a:lstStyle/>
          <a:p>
            <a:r>
              <a:rPr lang="en-US" sz="4000" b="1" dirty="0">
                <a:latin typeface="Calibri" pitchFamily="34" charset="0"/>
                <a:ea typeface="ＭＳ Ｐゴシック" pitchFamily="34" charset="-128"/>
              </a:rPr>
              <a:t>Qualifying Activities</a:t>
            </a:r>
            <a:endParaRPr lang="en-US" sz="4000" dirty="0"/>
          </a:p>
        </p:txBody>
      </p:sp>
      <p:sp>
        <p:nvSpPr>
          <p:cNvPr id="3" name="Content Placeholder 2"/>
          <p:cNvSpPr>
            <a:spLocks noGrp="1"/>
          </p:cNvSpPr>
          <p:nvPr>
            <p:ph idx="1"/>
          </p:nvPr>
        </p:nvSpPr>
        <p:spPr/>
        <p:txBody>
          <a:bodyPr/>
          <a:lstStyle/>
          <a:p>
            <a:pPr>
              <a:lnSpc>
                <a:spcPct val="140000"/>
              </a:lnSpc>
              <a:spcBef>
                <a:spcPts val="0"/>
              </a:spcBef>
            </a:pPr>
            <a:r>
              <a:rPr lang="en-US" sz="2400" b="1" dirty="0">
                <a:latin typeface="Calibri" pitchFamily="34" charset="0"/>
                <a:ea typeface="ＭＳ Ｐゴシック" pitchFamily="34" charset="-128"/>
                <a:cs typeface="ＭＳ Ｐゴシック" pitchFamily="34" charset="-128"/>
              </a:rPr>
              <a:t>Sale/Purchase/Exchange </a:t>
            </a:r>
          </a:p>
          <a:p>
            <a:pPr lvl="1">
              <a:lnSpc>
                <a:spcPct val="140000"/>
              </a:lnSpc>
              <a:spcBef>
                <a:spcPts val="0"/>
              </a:spcBef>
            </a:pPr>
            <a:r>
              <a:rPr lang="en-US" sz="2000" b="1" dirty="0">
                <a:latin typeface="Calibri" pitchFamily="34" charset="0"/>
                <a:ea typeface="ＭＳ Ｐゴシック" pitchFamily="34" charset="-128"/>
              </a:rPr>
              <a:t>Must involve a Deed</a:t>
            </a:r>
          </a:p>
          <a:p>
            <a:pPr lvl="1">
              <a:lnSpc>
                <a:spcPct val="140000"/>
              </a:lnSpc>
              <a:spcBef>
                <a:spcPts val="0"/>
              </a:spcBef>
            </a:pPr>
            <a:r>
              <a:rPr lang="en-US" sz="2000" b="1" dirty="0">
                <a:latin typeface="Calibri" pitchFamily="34" charset="0"/>
                <a:ea typeface="ＭＳ Ｐゴシック" pitchFamily="34" charset="-128"/>
              </a:rPr>
              <a:t>Value based on closing price</a:t>
            </a:r>
          </a:p>
          <a:p>
            <a:pPr lvl="1">
              <a:lnSpc>
                <a:spcPct val="140000"/>
              </a:lnSpc>
              <a:spcBef>
                <a:spcPts val="0"/>
              </a:spcBef>
              <a:buNone/>
            </a:pPr>
            <a:endParaRPr lang="en-US" sz="2000" b="1" dirty="0">
              <a:latin typeface="Calibri" pitchFamily="34" charset="0"/>
              <a:ea typeface="ＭＳ Ｐゴシック" pitchFamily="34" charset="-128"/>
            </a:endParaRPr>
          </a:p>
          <a:p>
            <a:pPr>
              <a:lnSpc>
                <a:spcPct val="140000"/>
              </a:lnSpc>
              <a:spcBef>
                <a:spcPts val="0"/>
              </a:spcBef>
            </a:pPr>
            <a:r>
              <a:rPr lang="en-US" sz="2400" b="1" dirty="0">
                <a:latin typeface="Calibri" pitchFamily="34" charset="0"/>
                <a:ea typeface="ＭＳ Ｐゴシック" pitchFamily="34" charset="-128"/>
                <a:cs typeface="ＭＳ Ｐゴシック" pitchFamily="34" charset="-128"/>
              </a:rPr>
              <a:t>Commercial Investment Real Estate Lease</a:t>
            </a:r>
          </a:p>
          <a:p>
            <a:pPr lvl="1">
              <a:lnSpc>
                <a:spcPct val="140000"/>
              </a:lnSpc>
              <a:spcBef>
                <a:spcPts val="0"/>
              </a:spcBef>
            </a:pPr>
            <a:r>
              <a:rPr lang="en-US" sz="2000" b="1" dirty="0">
                <a:latin typeface="Calibri" pitchFamily="34" charset="0"/>
                <a:ea typeface="ＭＳ Ｐゴシック" pitchFamily="34" charset="-128"/>
              </a:rPr>
              <a:t>1 year or longer</a:t>
            </a:r>
          </a:p>
          <a:p>
            <a:pPr lvl="1">
              <a:lnSpc>
                <a:spcPct val="140000"/>
              </a:lnSpc>
              <a:spcBef>
                <a:spcPts val="0"/>
              </a:spcBef>
            </a:pPr>
            <a:r>
              <a:rPr lang="en-US" sz="2000" b="1" dirty="0">
                <a:latin typeface="Calibri" pitchFamily="34" charset="0"/>
                <a:ea typeface="ＭＳ Ｐゴシック" pitchFamily="34" charset="-128"/>
              </a:rPr>
              <a:t>Value equal to the total “Base Rent” due</a:t>
            </a:r>
          </a:p>
          <a:p>
            <a:pPr lvl="1">
              <a:lnSpc>
                <a:spcPct val="140000"/>
              </a:lnSpc>
              <a:spcBef>
                <a:spcPts val="0"/>
              </a:spcBef>
            </a:pPr>
            <a:r>
              <a:rPr lang="en-US" sz="2000" b="1" dirty="0">
                <a:latin typeface="Calibri" pitchFamily="34" charset="0"/>
                <a:ea typeface="ＭＳ Ｐゴシック" pitchFamily="34" charset="-128"/>
              </a:rPr>
              <a:t>Residential Leases do not qualify</a:t>
            </a:r>
          </a:p>
          <a:p>
            <a:pPr lvl="1">
              <a:lnSpc>
                <a:spcPct val="140000"/>
              </a:lnSpc>
              <a:spcBef>
                <a:spcPts val="0"/>
              </a:spcBef>
            </a:pPr>
            <a:r>
              <a:rPr lang="en-US" sz="2000" b="1" dirty="0">
                <a:latin typeface="Calibri" pitchFamily="34" charset="0"/>
                <a:ea typeface="ＭＳ Ｐゴシック" pitchFamily="34" charset="-128"/>
              </a:rPr>
              <a:t>Renewals  usually do not qualify</a:t>
            </a:r>
          </a:p>
          <a:p>
            <a:endParaRPr lang="en-US" dirty="0"/>
          </a:p>
        </p:txBody>
      </p:sp>
    </p:spTree>
  </p:cSld>
  <p:clrMapOvr>
    <a:masterClrMapping/>
  </p:clrMapOvr>
</p:sld>
</file>

<file path=ppt/theme/theme1.xml><?xml version="1.0" encoding="utf-8"?>
<a:theme xmlns:a="http://schemas.openxmlformats.org/drawingml/2006/main" name="New_logo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E76AB0A-0162-4F6B-9F5B-BF1A89983A9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5012</TotalTime>
  <Words>3199</Words>
  <Application>Microsoft Office PowerPoint</Application>
  <PresentationFormat>On-screen Show (4:3)</PresentationFormat>
  <Paragraphs>276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New_logo_template</vt:lpstr>
      <vt:lpstr> Portfolio  of Qualifying Experience </vt:lpstr>
      <vt:lpstr> Who are you? – What do you do? </vt:lpstr>
      <vt:lpstr>Requirements for earning the CCIM designation:</vt:lpstr>
      <vt:lpstr>Misuse of the Designation, Logo, and Candidacy Status</vt:lpstr>
      <vt:lpstr>When should you submit your portfolio?</vt:lpstr>
      <vt:lpstr>Candidate Guidance Schedule</vt:lpstr>
      <vt:lpstr>Volume Requirements</vt:lpstr>
      <vt:lpstr>What are Qualifying Activities?</vt:lpstr>
      <vt:lpstr>Qualifying Activities</vt:lpstr>
      <vt:lpstr>Qualifying Activities</vt:lpstr>
      <vt:lpstr>Qualifying Activities</vt:lpstr>
      <vt:lpstr>Qualifying Activities</vt:lpstr>
      <vt:lpstr>Non-Qualifying Activities</vt:lpstr>
      <vt:lpstr>Questions About Qualifications</vt:lpstr>
      <vt:lpstr>Three Submission Options Streamlined, Streamlined Non-Transactional, Traditional</vt:lpstr>
      <vt:lpstr>Three Submission Options (Continued)</vt:lpstr>
      <vt:lpstr>Three Submission Options</vt:lpstr>
      <vt:lpstr>Explanation of Required Contents</vt:lpstr>
      <vt:lpstr>Required Contents (Continued)</vt:lpstr>
      <vt:lpstr>Not sure which option is best for your type of Activities?</vt:lpstr>
      <vt:lpstr> Getting Started- Online Submission </vt:lpstr>
      <vt:lpstr>Begin Portfolio</vt:lpstr>
      <vt:lpstr>Creating a portfolio workspace</vt:lpstr>
      <vt:lpstr>Helpful Tools</vt:lpstr>
      <vt:lpstr>Submit Agreement</vt:lpstr>
      <vt:lpstr>Uploading Documents</vt:lpstr>
      <vt:lpstr>To upload a document…</vt:lpstr>
      <vt:lpstr>Confirm document </vt:lpstr>
      <vt:lpstr>Payment</vt:lpstr>
      <vt:lpstr>Results</vt:lpstr>
      <vt:lpstr>You may login to your portfolio workspace at anytime to update yourself on pertinent details regarding your submission. </vt:lpstr>
      <vt:lpstr>Portfolio Submittal </vt:lpstr>
      <vt:lpstr>Portfolio Submittal </vt:lpstr>
    </vt:vector>
  </TitlesOfParts>
  <Company>CCIM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Olivia Gellman</dc:creator>
  <cp:lastModifiedBy>Lynnette Briggs</cp:lastModifiedBy>
  <cp:revision>357</cp:revision>
  <dcterms:created xsi:type="dcterms:W3CDTF">2011-12-09T15:40:10Z</dcterms:created>
  <dcterms:modified xsi:type="dcterms:W3CDTF">2020-06-22T15:17:57Z</dcterms:modified>
</cp:coreProperties>
</file>